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01"/>
  </p:notesMasterIdLst>
  <p:sldIdLst>
    <p:sldId id="284" r:id="rId2"/>
    <p:sldId id="288" r:id="rId3"/>
    <p:sldId id="395" r:id="rId4"/>
    <p:sldId id="289" r:id="rId5"/>
    <p:sldId id="463" r:id="rId6"/>
    <p:sldId id="290" r:id="rId7"/>
    <p:sldId id="291" r:id="rId8"/>
    <p:sldId id="292" r:id="rId9"/>
    <p:sldId id="293" r:id="rId10"/>
    <p:sldId id="294" r:id="rId11"/>
    <p:sldId id="295" r:id="rId12"/>
    <p:sldId id="296" r:id="rId13"/>
    <p:sldId id="297" r:id="rId14"/>
    <p:sldId id="298" r:id="rId15"/>
    <p:sldId id="299" r:id="rId16"/>
    <p:sldId id="300" r:id="rId17"/>
    <p:sldId id="303" r:id="rId18"/>
    <p:sldId id="452" r:id="rId19"/>
    <p:sldId id="304" r:id="rId20"/>
    <p:sldId id="453" r:id="rId21"/>
    <p:sldId id="305" r:id="rId22"/>
    <p:sldId id="306" r:id="rId23"/>
    <p:sldId id="464" r:id="rId24"/>
    <p:sldId id="307" r:id="rId25"/>
    <p:sldId id="308" r:id="rId26"/>
    <p:sldId id="309" r:id="rId27"/>
    <p:sldId id="310" r:id="rId28"/>
    <p:sldId id="311" r:id="rId29"/>
    <p:sldId id="312" r:id="rId30"/>
    <p:sldId id="313" r:id="rId31"/>
    <p:sldId id="314" r:id="rId32"/>
    <p:sldId id="317" r:id="rId33"/>
    <p:sldId id="318" r:id="rId34"/>
    <p:sldId id="319" r:id="rId35"/>
    <p:sldId id="320" r:id="rId36"/>
    <p:sldId id="465" r:id="rId37"/>
    <p:sldId id="321" r:id="rId38"/>
    <p:sldId id="322" r:id="rId39"/>
    <p:sldId id="323" r:id="rId40"/>
    <p:sldId id="324" r:id="rId41"/>
    <p:sldId id="325" r:id="rId42"/>
    <p:sldId id="326" r:id="rId43"/>
    <p:sldId id="327" r:id="rId44"/>
    <p:sldId id="328" r:id="rId45"/>
    <p:sldId id="329" r:id="rId46"/>
    <p:sldId id="330" r:id="rId47"/>
    <p:sldId id="333" r:id="rId48"/>
    <p:sldId id="334" r:id="rId49"/>
    <p:sldId id="335" r:id="rId50"/>
    <p:sldId id="336" r:id="rId51"/>
    <p:sldId id="339" r:id="rId52"/>
    <p:sldId id="340" r:id="rId53"/>
    <p:sldId id="454" r:id="rId54"/>
    <p:sldId id="342" r:id="rId55"/>
    <p:sldId id="345" r:id="rId56"/>
    <p:sldId id="346" r:id="rId57"/>
    <p:sldId id="347" r:id="rId58"/>
    <p:sldId id="348" r:id="rId59"/>
    <p:sldId id="349" r:id="rId60"/>
    <p:sldId id="350" r:id="rId61"/>
    <p:sldId id="351" r:id="rId62"/>
    <p:sldId id="352" r:id="rId63"/>
    <p:sldId id="353" r:id="rId64"/>
    <p:sldId id="354" r:id="rId65"/>
    <p:sldId id="355" r:id="rId66"/>
    <p:sldId id="358" r:id="rId67"/>
    <p:sldId id="359" r:id="rId68"/>
    <p:sldId id="360" r:id="rId69"/>
    <p:sldId id="363" r:id="rId70"/>
    <p:sldId id="364" r:id="rId71"/>
    <p:sldId id="365" r:id="rId72"/>
    <p:sldId id="455" r:id="rId73"/>
    <p:sldId id="458" r:id="rId74"/>
    <p:sldId id="457" r:id="rId75"/>
    <p:sldId id="370" r:id="rId76"/>
    <p:sldId id="456" r:id="rId77"/>
    <p:sldId id="371" r:id="rId78"/>
    <p:sldId id="372" r:id="rId79"/>
    <p:sldId id="373" r:id="rId80"/>
    <p:sldId id="374" r:id="rId81"/>
    <p:sldId id="375" r:id="rId82"/>
    <p:sldId id="376" r:id="rId83"/>
    <p:sldId id="377" r:id="rId84"/>
    <p:sldId id="459" r:id="rId85"/>
    <p:sldId id="460" r:id="rId86"/>
    <p:sldId id="380" r:id="rId87"/>
    <p:sldId id="381" r:id="rId88"/>
    <p:sldId id="382" r:id="rId89"/>
    <p:sldId id="383" r:id="rId90"/>
    <p:sldId id="384" r:id="rId91"/>
    <p:sldId id="385" r:id="rId92"/>
    <p:sldId id="386" r:id="rId93"/>
    <p:sldId id="387" r:id="rId94"/>
    <p:sldId id="388" r:id="rId95"/>
    <p:sldId id="461" r:id="rId96"/>
    <p:sldId id="462" r:id="rId97"/>
    <p:sldId id="391" r:id="rId98"/>
    <p:sldId id="392" r:id="rId99"/>
    <p:sldId id="393" r:id="rId100"/>
  </p:sldIdLst>
  <p:sldSz cx="9144000" cy="6858000" type="screen4x3"/>
  <p:notesSz cx="6858000" cy="9144000"/>
  <p:custDataLst>
    <p:tags r:id="rId10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userDrawn="1">
          <p15:clr>
            <a:srgbClr val="A4A3A4"/>
          </p15:clr>
        </p15:guide>
        <p15:guide id="2" pos="5472" userDrawn="1">
          <p15:clr>
            <a:srgbClr val="A4A3A4"/>
          </p15:clr>
        </p15:guide>
        <p15:guide id="3" pos="288" userDrawn="1">
          <p15:clr>
            <a:srgbClr val="A4A3A4"/>
          </p15:clr>
        </p15:guide>
        <p15:guide id="4" orient="horz"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AAAAAA"/>
    <a:srgbClr val="FDFDFD"/>
    <a:srgbClr val="7B7B7B"/>
    <a:srgbClr val="3B7EA1"/>
    <a:srgbClr val="003262"/>
    <a:srgbClr val="9B9B9B"/>
    <a:srgbClr val="C4820E"/>
    <a:srgbClr val="FDB515"/>
    <a:srgbClr val="003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57" autoAdjust="0"/>
    <p:restoredTop sz="94286" autoAdjust="0"/>
  </p:normalViewPr>
  <p:slideViewPr>
    <p:cSldViewPr>
      <p:cViewPr varScale="1">
        <p:scale>
          <a:sx n="120" d="100"/>
          <a:sy n="120" d="100"/>
        </p:scale>
        <p:origin x="1520" y="192"/>
      </p:cViewPr>
      <p:guideLst>
        <p:guide orient="horz" pos="1008"/>
        <p:guide pos="5472"/>
        <p:guide pos="288"/>
        <p:guide orient="horz" pos="388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264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gs" Target="tags/tag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7/2/19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This lecture will cover a slightly different style of Computing than the rest of the course. First, let</a:t>
            </a:r>
            <a:r>
              <a:rPr lang="fr-FR" dirty="0">
                <a:latin typeface="Calibri" pitchFamily="34" charset="0"/>
                <a:ea typeface="Calibri" pitchFamily="34" charset="0"/>
                <a:cs typeface="Calibri" pitchFamily="34" charset="0"/>
              </a:rPr>
              <a:t>’</a:t>
            </a:r>
            <a:r>
              <a:rPr lang="en-US" dirty="0">
                <a:latin typeface="Calibri" pitchFamily="34" charset="0"/>
                <a:ea typeface="Calibri" pitchFamily="34" charset="0"/>
                <a:cs typeface="Calibri" pitchFamily="34" charset="0"/>
              </a:rPr>
              <a:t>s try to understand what the difference is. Of course, many of you have heard the term “High Performance Computing” before. While there is no strict definition of this term, community describes HPC as computations where many nodes are executing same program, but with different input data. This is quite common for Big Data as well. But in HPC the algorithm which this program implements requires a lot of inter-node communication. This is main difference from Hadoop workflow, for example. Because of this inter-node communication, HPC programs usually require  low latency and high bandwidth – eg 10GbE or InfiniBand is preferred. In HPC we are interested in speeding up computations to run very large amount of iterations necessary for performing e.g. molecular simulation. Another focus area is pushing boundaries of problem sizes, e.g. simulating very large molecules, such as proteins. Such problems require really large and expensive supercomputers.</a:t>
            </a:r>
          </a:p>
          <a:p>
            <a:endParaRPr lang="en-US" dirty="0">
              <a:latin typeface="Calibri" pitchFamily="34" charset="0"/>
              <a:ea typeface="Calibri" pitchFamily="34" charset="0"/>
              <a:cs typeface="Calibri" pitchFamily="34" charset="0"/>
            </a:endParaRPr>
          </a:p>
          <a:p>
            <a:r>
              <a:rPr lang="en-US" dirty="0">
                <a:latin typeface="Calibri" pitchFamily="34" charset="0"/>
                <a:ea typeface="Calibri" pitchFamily="34" charset="0"/>
                <a:cs typeface="Calibri" pitchFamily="34" charset="0"/>
              </a:rPr>
              <a:t>On the other hand, typical Big Data computations – let</a:t>
            </a:r>
            <a:r>
              <a:rPr lang="fr-FR" dirty="0">
                <a:latin typeface="Calibri" pitchFamily="34" charset="0"/>
                <a:ea typeface="Calibri" pitchFamily="34" charset="0"/>
                <a:cs typeface="Calibri" pitchFamily="34" charset="0"/>
              </a:rPr>
              <a:t>’</a:t>
            </a:r>
            <a:r>
              <a:rPr lang="en-US" dirty="0">
                <a:latin typeface="Calibri" pitchFamily="34" charset="0"/>
                <a:ea typeface="Calibri" pitchFamily="34" charset="0"/>
                <a:cs typeface="Calibri" pitchFamily="34" charset="0"/>
              </a:rPr>
              <a:t>s call them High Throughput Computing in this lecture – do not involve a lot of inter-node communication, therefore fast interconnect is not necessary. For example, Hadoop could pretty happy with cloud clusters and 1GbE interconnect. HTC is used to solve so called “embarrassingly parallel” problems, such as processing very large datasets or performing parameter scans, where one program is executed with different input parameters to find optimal ones by brute force search.</a:t>
            </a:r>
          </a:p>
        </p:txBody>
      </p:sp>
      <p:sp>
        <p:nvSpPr>
          <p:cNvPr id="19459" name="Slide Number Placeholder 3"/>
          <p:cNvSpPr>
            <a:spLocks noGrp="1"/>
          </p:cNvSpPr>
          <p:nvPr>
            <p:ph type="sldNum" sz="quarter" idx="5"/>
          </p:nvPr>
        </p:nvSpPr>
        <p:spPr>
          <a:noFill/>
          <a:ln>
            <a:miter lim="800000"/>
            <a:headEnd/>
            <a:tailEnd/>
          </a:ln>
        </p:spPr>
        <p:txBody>
          <a:bodyPr/>
          <a:lstStyle/>
          <a:p>
            <a:fld id="{D1216234-5E27-4D8C-B99B-159E5ADB791B}" type="slidenum">
              <a:rPr lang="en-US" smtClean="0">
                <a:latin typeface="Calibri" pitchFamily="34" charset="0"/>
                <a:ea typeface="MS PGothic" pitchFamily="34" charset="-128"/>
              </a:rPr>
              <a:pPr/>
              <a:t>2</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3719959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a:ln/>
        </p:spPr>
      </p:sp>
      <p:sp>
        <p:nvSpPr>
          <p:cNvPr id="37890"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MPI is a standardized portable vendor-independent library for message passing programming. Every supercomputer has some version of a MPI library installed.</a:t>
            </a:r>
          </a:p>
          <a:p>
            <a:r>
              <a:rPr lang="en-US" dirty="0">
                <a:latin typeface="Calibri" pitchFamily="34" charset="0"/>
                <a:ea typeface="Calibri" pitchFamily="34" charset="0"/>
                <a:cs typeface="Calibri" pitchFamily="34" charset="0"/>
              </a:rPr>
              <a:t>MPI programs can be written in many languages, but only Fortran and C/C++ are widely used in real supercomputers because these relatively low-level languages allow to achieve highest levels of performance.</a:t>
            </a:r>
          </a:p>
          <a:p>
            <a:r>
              <a:rPr lang="en-US" dirty="0">
                <a:latin typeface="Calibri" pitchFamily="34" charset="0"/>
                <a:ea typeface="Calibri" pitchFamily="34" charset="0"/>
                <a:cs typeface="Calibri" pitchFamily="34" charset="0"/>
              </a:rPr>
              <a:t>In MPI the same binary program is run on a collection of nodes. Nodes explicitly pass messages to other nodes. Operations can be point-to-point, when single node sends to other single node, or collective, when single node sends or receives messages from a group of other nodes. Also, there is a way to synchronize group of processes by using a barrier: all processes in a group will wait until all others will reach this barrier.</a:t>
            </a:r>
          </a:p>
          <a:p>
            <a:r>
              <a:rPr lang="en-US" dirty="0">
                <a:latin typeface="Calibri" pitchFamily="34" charset="0"/>
                <a:ea typeface="Calibri" pitchFamily="34" charset="0"/>
                <a:cs typeface="Calibri" pitchFamily="34" charset="0"/>
              </a:rPr>
              <a:t>Every node belongs to one or more groups of processors called ‘communicators’ and has a unique ‘rank’ within each group. These are very important parameters which allows processors to coordinate.</a:t>
            </a:r>
          </a:p>
          <a:p>
            <a:r>
              <a:rPr lang="en-US" dirty="0">
                <a:latin typeface="Calibri" pitchFamily="34" charset="0"/>
                <a:ea typeface="Calibri" pitchFamily="34" charset="0"/>
                <a:cs typeface="Calibri" pitchFamily="34" charset="0"/>
              </a:rPr>
              <a:t>Following slides will give a high level overview of MPI. In order to implement anything practical we highly recommend to go through the reading list at the end of these slides and learn more about MPI.</a:t>
            </a:r>
          </a:p>
        </p:txBody>
      </p:sp>
      <p:sp>
        <p:nvSpPr>
          <p:cNvPr id="37891" name="Slide Number Placeholder 3"/>
          <p:cNvSpPr>
            <a:spLocks noGrp="1"/>
          </p:cNvSpPr>
          <p:nvPr>
            <p:ph type="sldNum" sz="quarter" idx="5"/>
          </p:nvPr>
        </p:nvSpPr>
        <p:spPr>
          <a:noFill/>
          <a:ln>
            <a:miter lim="800000"/>
            <a:headEnd/>
            <a:tailEnd/>
          </a:ln>
        </p:spPr>
        <p:txBody>
          <a:bodyPr/>
          <a:lstStyle/>
          <a:p>
            <a:fld id="{1D7FB636-117B-47A3-A087-82F7AD3839D1}" type="slidenum">
              <a:rPr lang="en-US" smtClean="0">
                <a:latin typeface="Calibri" pitchFamily="34" charset="0"/>
                <a:ea typeface="MS PGothic" pitchFamily="34" charset="-128"/>
              </a:rPr>
              <a:pPr/>
              <a:t>17</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3575358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a:ln/>
        </p:spPr>
      </p:sp>
      <p:sp>
        <p:nvSpPr>
          <p:cNvPr id="37890"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MPI is a standardized portable vendor-independent library for message passing programming. Every supercomputer has some version of a MPI library installed.</a:t>
            </a:r>
          </a:p>
          <a:p>
            <a:r>
              <a:rPr lang="en-US" dirty="0">
                <a:latin typeface="Calibri" pitchFamily="34" charset="0"/>
                <a:ea typeface="Calibri" pitchFamily="34" charset="0"/>
                <a:cs typeface="Calibri" pitchFamily="34" charset="0"/>
              </a:rPr>
              <a:t>MPI programs can be written in many languages, but only Fortran and C/C++ are widely used in real supercomputers because these relatively low-level languages allow to achieve highest levels of performance.</a:t>
            </a:r>
          </a:p>
          <a:p>
            <a:r>
              <a:rPr lang="en-US" dirty="0">
                <a:latin typeface="Calibri" pitchFamily="34" charset="0"/>
                <a:ea typeface="Calibri" pitchFamily="34" charset="0"/>
                <a:cs typeface="Calibri" pitchFamily="34" charset="0"/>
              </a:rPr>
              <a:t>In MPI the same binary program is run on a collection of nodes. Nodes explicitly pass messages to other nodes. Operations can be point-to-point, when single node sends to other single node, or collective, when single node sends or receives messages from a group of other nodes. Also, there is a way to synchronize group of processes by using a barrier: all processes in a group will wait until all others will reach this barrier.</a:t>
            </a:r>
          </a:p>
          <a:p>
            <a:r>
              <a:rPr lang="en-US" dirty="0">
                <a:latin typeface="Calibri" pitchFamily="34" charset="0"/>
                <a:ea typeface="Calibri" pitchFamily="34" charset="0"/>
                <a:cs typeface="Calibri" pitchFamily="34" charset="0"/>
              </a:rPr>
              <a:t>Every node belongs to one or more groups of processors called ‘communicators’ and has a unique ‘rank’ within each group. These are very important parameters which allows processors to coordinate.</a:t>
            </a:r>
          </a:p>
          <a:p>
            <a:r>
              <a:rPr lang="en-US" dirty="0">
                <a:latin typeface="Calibri" pitchFamily="34" charset="0"/>
                <a:ea typeface="Calibri" pitchFamily="34" charset="0"/>
                <a:cs typeface="Calibri" pitchFamily="34" charset="0"/>
              </a:rPr>
              <a:t>Following slides will give a high level overview of MPI. In order to implement anything practical we highly recommend to go through the reading list at the end of these slides and learn more about MPI.</a:t>
            </a:r>
          </a:p>
        </p:txBody>
      </p:sp>
      <p:sp>
        <p:nvSpPr>
          <p:cNvPr id="37891" name="Slide Number Placeholder 3"/>
          <p:cNvSpPr>
            <a:spLocks noGrp="1"/>
          </p:cNvSpPr>
          <p:nvPr>
            <p:ph type="sldNum" sz="quarter" idx="5"/>
          </p:nvPr>
        </p:nvSpPr>
        <p:spPr>
          <a:noFill/>
          <a:ln>
            <a:miter lim="800000"/>
            <a:headEnd/>
            <a:tailEnd/>
          </a:ln>
        </p:spPr>
        <p:txBody>
          <a:bodyPr/>
          <a:lstStyle/>
          <a:p>
            <a:fld id="{1D7FB636-117B-47A3-A087-82F7AD3839D1}" type="slidenum">
              <a:rPr lang="en-US" smtClean="0">
                <a:latin typeface="Calibri" pitchFamily="34" charset="0"/>
                <a:ea typeface="MS PGothic" pitchFamily="34" charset="-128"/>
              </a:rPr>
              <a:pPr/>
              <a:t>18</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1775578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a:ln/>
        </p:spPr>
      </p:sp>
      <p:sp>
        <p:nvSpPr>
          <p:cNvPr id="39938"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One of the most important concepts in MPI is the communicator. A Communicator is an object which defines a group of processes. Remember that the same program is run on several processes. This is different from, for example, Hadoop, where each process gets a separate a task from the job tracker.  Communicators allow you to organize tasks, based upon their function, into task groups. They also enable Collective Communications operations across a subset of related tasks. </a:t>
            </a:r>
          </a:p>
          <a:p>
            <a:r>
              <a:rPr lang="en-US" dirty="0">
                <a:latin typeface="Calibri" pitchFamily="34" charset="0"/>
                <a:ea typeface="Calibri" pitchFamily="34" charset="0"/>
                <a:cs typeface="Calibri" pitchFamily="34" charset="0"/>
              </a:rPr>
              <a:t>Initially, all program’s processes belong to just one communicator MPI_COMM_WORLD, which is created by the MPI runtime. Within a communicator, each processor has a unique integer identifier – rank – which is also assigned by the MPI runtime. Ranks are used by the programmer to get different processes do different work, for example by using simple conditional branching. MPI provides routines to determine processor’s rank within a communicator.</a:t>
            </a:r>
          </a:p>
          <a:p>
            <a:r>
              <a:rPr lang="en-US" dirty="0">
                <a:latin typeface="Calibri" pitchFamily="34" charset="0"/>
                <a:ea typeface="Calibri" pitchFamily="34" charset="0"/>
                <a:cs typeface="Calibri" pitchFamily="34" charset="0"/>
              </a:rPr>
              <a:t>Communicators can also be created manually.</a:t>
            </a:r>
          </a:p>
        </p:txBody>
      </p:sp>
      <p:sp>
        <p:nvSpPr>
          <p:cNvPr id="39939" name="Slide Number Placeholder 3"/>
          <p:cNvSpPr>
            <a:spLocks noGrp="1"/>
          </p:cNvSpPr>
          <p:nvPr>
            <p:ph type="sldNum" sz="quarter" idx="5"/>
          </p:nvPr>
        </p:nvSpPr>
        <p:spPr>
          <a:noFill/>
          <a:ln>
            <a:miter lim="800000"/>
            <a:headEnd/>
            <a:tailEnd/>
          </a:ln>
        </p:spPr>
        <p:txBody>
          <a:bodyPr/>
          <a:lstStyle/>
          <a:p>
            <a:fld id="{62DAA010-D163-4CA7-8AB8-3A69A339A285}" type="slidenum">
              <a:rPr lang="en-US" smtClean="0">
                <a:latin typeface="Calibri" pitchFamily="34" charset="0"/>
                <a:ea typeface="MS PGothic" pitchFamily="34" charset="-128"/>
              </a:rPr>
              <a:pPr/>
              <a:t>19</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2534639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a:ln/>
        </p:spPr>
      </p:sp>
      <p:sp>
        <p:nvSpPr>
          <p:cNvPr id="39938"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One of the most important concepts in MPI is the communicator. A Communicator is an object which defines a group of processes. Remember that the same program is run on several processes. This is different from, for example, Hadoop, where each process gets a separate a task from the job tracker.  Communicators allow you to organize tasks, based upon their function, into task groups. They also enable Collective Communications operations across a subset of related tasks. </a:t>
            </a:r>
          </a:p>
          <a:p>
            <a:r>
              <a:rPr lang="en-US" dirty="0">
                <a:latin typeface="Calibri" pitchFamily="34" charset="0"/>
                <a:ea typeface="Calibri" pitchFamily="34" charset="0"/>
                <a:cs typeface="Calibri" pitchFamily="34" charset="0"/>
              </a:rPr>
              <a:t>Initially, all program’s processes belong to just one communicator MPI_COMM_WORLD, which is created by the MPI runtime. Within a communicator, each processor has a unique integer identifier – rank – which is also assigned by the MPI runtime. Ranks are used by the programmer to get different processes do different work, for example by using simple conditional branching. MPI provides routines to determine processor’s rank within a communicator.</a:t>
            </a:r>
          </a:p>
          <a:p>
            <a:r>
              <a:rPr lang="en-US" dirty="0">
                <a:latin typeface="Calibri" pitchFamily="34" charset="0"/>
                <a:ea typeface="Calibri" pitchFamily="34" charset="0"/>
                <a:cs typeface="Calibri" pitchFamily="34" charset="0"/>
              </a:rPr>
              <a:t>Communicators can also be created manually.</a:t>
            </a:r>
          </a:p>
        </p:txBody>
      </p:sp>
      <p:sp>
        <p:nvSpPr>
          <p:cNvPr id="39939" name="Slide Number Placeholder 3"/>
          <p:cNvSpPr>
            <a:spLocks noGrp="1"/>
          </p:cNvSpPr>
          <p:nvPr>
            <p:ph type="sldNum" sz="quarter" idx="5"/>
          </p:nvPr>
        </p:nvSpPr>
        <p:spPr>
          <a:noFill/>
          <a:ln>
            <a:miter lim="800000"/>
            <a:headEnd/>
            <a:tailEnd/>
          </a:ln>
        </p:spPr>
        <p:txBody>
          <a:bodyPr/>
          <a:lstStyle/>
          <a:p>
            <a:fld id="{62DAA010-D163-4CA7-8AB8-3A69A339A285}" type="slidenum">
              <a:rPr lang="en-US" smtClean="0">
                <a:latin typeface="Calibri" pitchFamily="34" charset="0"/>
                <a:ea typeface="MS PGothic" pitchFamily="34" charset="-128"/>
              </a:rPr>
              <a:pPr/>
              <a:t>20</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3876372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a:ln/>
        </p:spPr>
      </p:sp>
      <p:sp>
        <p:nvSpPr>
          <p:cNvPr id="41986"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Most frequent use of communicators is for creating virtual topologies. A Topology describes a mapping of mpi processes into a geometric shape.</a:t>
            </a:r>
          </a:p>
          <a:p>
            <a:r>
              <a:rPr lang="en-US" dirty="0">
                <a:latin typeface="Calibri" pitchFamily="34" charset="0"/>
                <a:ea typeface="Calibri" pitchFamily="34" charset="0"/>
                <a:cs typeface="Calibri" pitchFamily="34" charset="0"/>
              </a:rPr>
              <a:t>Two main types of topologies in mpi are cartesian (multidimensional grid) and  a graph topology.</a:t>
            </a:r>
          </a:p>
          <a:p>
            <a:r>
              <a:rPr lang="en-US" dirty="0">
                <a:latin typeface="Calibri" pitchFamily="34" charset="0"/>
                <a:ea typeface="Calibri" pitchFamily="34" charset="0"/>
                <a:cs typeface="Calibri" pitchFamily="34" charset="0"/>
              </a:rPr>
              <a:t>For example, the cartesian topology is useful when an application requires 4-way nearest neighbor communication for grid based data. Or for matrix operations, where we want to use matrix rows or columns.</a:t>
            </a:r>
          </a:p>
          <a:p>
            <a:r>
              <a:rPr lang="en-US" dirty="0">
                <a:latin typeface="Calibri" pitchFamily="34" charset="0"/>
                <a:ea typeface="Calibri" pitchFamily="34" charset="0"/>
                <a:cs typeface="Calibri" pitchFamily="34" charset="0"/>
              </a:rPr>
              <a:t>Note that topologies are virtual, this means that there may be no relation between physical structure of the parallel machine (cluster) and the topology. MPI processes which are neighbors in a virtual topology may be physically located on distant nodes. But in some supercomputers, for example in blue gene, mpi allows to create a virtual topology which matches the physical topology.</a:t>
            </a:r>
          </a:p>
        </p:txBody>
      </p:sp>
      <p:sp>
        <p:nvSpPr>
          <p:cNvPr id="41987" name="Slide Number Placeholder 3"/>
          <p:cNvSpPr>
            <a:spLocks noGrp="1"/>
          </p:cNvSpPr>
          <p:nvPr>
            <p:ph type="sldNum" sz="quarter" idx="5"/>
          </p:nvPr>
        </p:nvSpPr>
        <p:spPr>
          <a:noFill/>
          <a:ln>
            <a:miter lim="800000"/>
            <a:headEnd/>
            <a:tailEnd/>
          </a:ln>
        </p:spPr>
        <p:txBody>
          <a:bodyPr/>
          <a:lstStyle/>
          <a:p>
            <a:fld id="{CFA30876-07E8-4D70-AA8B-FF13BCFAC375}" type="slidenum">
              <a:rPr lang="en-US" smtClean="0">
                <a:latin typeface="Calibri" pitchFamily="34" charset="0"/>
                <a:ea typeface="MS PGothic" pitchFamily="34" charset="-128"/>
              </a:rPr>
              <a:pPr/>
              <a:t>21</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3197426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a:ln/>
        </p:spPr>
      </p:sp>
      <p:sp>
        <p:nvSpPr>
          <p:cNvPr id="44034"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The most Basic MPI operations are point-to-point. This requires a coordinated action of two nodes: node A calls the SEND primitive, node B calls the RECEIVE primitive. Node B will wait until bytes are transferred from node A to node B through the network and placed in a certain memory location.</a:t>
            </a:r>
          </a:p>
          <a:p>
            <a:r>
              <a:rPr lang="en-US" dirty="0">
                <a:latin typeface="Calibri" pitchFamily="34" charset="0"/>
                <a:ea typeface="Calibri" pitchFamily="34" charset="0"/>
                <a:cs typeface="Calibri" pitchFamily="34" charset="0"/>
              </a:rPr>
              <a:t>Point-to-point operations can be of two types: blocking and non-blocking.</a:t>
            </a:r>
          </a:p>
          <a:p>
            <a:r>
              <a:rPr lang="en-US" dirty="0">
                <a:latin typeface="Calibri" pitchFamily="34" charset="0"/>
                <a:ea typeface="Calibri" pitchFamily="34" charset="0"/>
                <a:cs typeface="Calibri" pitchFamily="34" charset="0"/>
              </a:rPr>
              <a:t>Memory needs to be conserved</a:t>
            </a:r>
          </a:p>
          <a:p>
            <a:r>
              <a:rPr lang="en-US" dirty="0">
                <a:latin typeface="Calibri" pitchFamily="34" charset="0"/>
                <a:ea typeface="Calibri" pitchFamily="34" charset="0"/>
                <a:cs typeface="Calibri" pitchFamily="34" charset="0"/>
              </a:rPr>
              <a:t>In blocking operations the SEND call will not return until the sending buffer is safe to modify, that is data has been copied to some system buffer or already transmitted via network to receiving node’s buffer. Using blocking operations is easier to program, but may lead to non-optimal performance because process is idle while it waits for communication to complete.</a:t>
            </a:r>
          </a:p>
          <a:p>
            <a:r>
              <a:rPr lang="en-US" dirty="0">
                <a:latin typeface="Calibri" pitchFamily="34" charset="0"/>
                <a:ea typeface="Calibri" pitchFamily="34" charset="0"/>
                <a:cs typeface="Calibri" pitchFamily="34" charset="0"/>
              </a:rPr>
              <a:t>Non-blocking point-to-point operations return immediately without waiting for copying the data to the system buffer or transmitting through network. User has to take care of not modifying the buffer before data was actually transmitted by using WAIT routines. However, this approach allows to overlap computations and communication, thus achieving higher performance.</a:t>
            </a:r>
          </a:p>
          <a:p>
            <a:endParaRPr lang="en-US" dirty="0">
              <a:latin typeface="Calibri" pitchFamily="34" charset="0"/>
              <a:ea typeface="Calibri" pitchFamily="34" charset="0"/>
              <a:cs typeface="Calibri" pitchFamily="34" charset="0"/>
            </a:endParaRPr>
          </a:p>
          <a:p>
            <a:r>
              <a:rPr lang="en-US" dirty="0">
                <a:latin typeface="Calibri" pitchFamily="34" charset="0"/>
                <a:ea typeface="Calibri" pitchFamily="34" charset="0"/>
                <a:cs typeface="Calibri" pitchFamily="34" charset="0"/>
              </a:rPr>
              <a:t>You need to call receive before a send. </a:t>
            </a:r>
            <a:r>
              <a:rPr lang="en-US" dirty="0">
                <a:latin typeface="Calibri" pitchFamily="34" charset="0"/>
                <a:ea typeface="Calibri" pitchFamily="34" charset="0"/>
                <a:cs typeface="Calibri" pitchFamily="34" charset="0"/>
                <a:sym typeface="Wingdings" pitchFamily="2" charset="2"/>
              </a:rPr>
              <a:t></a:t>
            </a:r>
          </a:p>
          <a:p>
            <a:r>
              <a:rPr lang="en-US" dirty="0">
                <a:latin typeface="Calibri" pitchFamily="34" charset="0"/>
                <a:ea typeface="Calibri" pitchFamily="34" charset="0"/>
                <a:cs typeface="Calibri" pitchFamily="34" charset="0"/>
                <a:sym typeface="Wingdings" pitchFamily="2" charset="2"/>
              </a:rPr>
              <a:t>System buffer is only for receving </a:t>
            </a:r>
          </a:p>
          <a:p>
            <a:endParaRPr lang="en-US" dirty="0">
              <a:latin typeface="Calibri" pitchFamily="34" charset="0"/>
              <a:ea typeface="Calibri" pitchFamily="34" charset="0"/>
              <a:cs typeface="Calibri" pitchFamily="34" charset="0"/>
            </a:endParaRPr>
          </a:p>
          <a:p>
            <a:endParaRPr lang="en-US" dirty="0">
              <a:latin typeface="Calibri" pitchFamily="34" charset="0"/>
              <a:ea typeface="Calibri" pitchFamily="34" charset="0"/>
              <a:cs typeface="Calibri" pitchFamily="34" charset="0"/>
            </a:endParaRPr>
          </a:p>
        </p:txBody>
      </p:sp>
      <p:sp>
        <p:nvSpPr>
          <p:cNvPr id="44035" name="Slide Number Placeholder 3"/>
          <p:cNvSpPr>
            <a:spLocks noGrp="1"/>
          </p:cNvSpPr>
          <p:nvPr>
            <p:ph type="sldNum" sz="quarter" idx="5"/>
          </p:nvPr>
        </p:nvSpPr>
        <p:spPr>
          <a:noFill/>
          <a:ln>
            <a:miter lim="800000"/>
            <a:headEnd/>
            <a:tailEnd/>
          </a:ln>
        </p:spPr>
        <p:txBody>
          <a:bodyPr/>
          <a:lstStyle/>
          <a:p>
            <a:fld id="{1218E1BD-FA46-46AC-9732-AC4F756B0E88}" type="slidenum">
              <a:rPr lang="en-US" smtClean="0">
                <a:latin typeface="Calibri" pitchFamily="34" charset="0"/>
                <a:ea typeface="MS PGothic" pitchFamily="34" charset="-128"/>
              </a:rPr>
              <a:pPr/>
              <a:t>22</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2518100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a:ln/>
        </p:spPr>
      </p:sp>
      <p:sp>
        <p:nvSpPr>
          <p:cNvPr id="44034"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The most Basic MPI operations are point-to-point. This requires a coordinated action of two nodes: node A calls the SEND primitive, node B calls the RECEIVE primitive. Node B will wait until bytes are transferred from node A to node B through the network and placed in a certain memory location.</a:t>
            </a:r>
          </a:p>
          <a:p>
            <a:r>
              <a:rPr lang="en-US" dirty="0">
                <a:latin typeface="Calibri" pitchFamily="34" charset="0"/>
                <a:ea typeface="Calibri" pitchFamily="34" charset="0"/>
                <a:cs typeface="Calibri" pitchFamily="34" charset="0"/>
              </a:rPr>
              <a:t>Point-to-point operations can be of two types: blocking and non-blocking.</a:t>
            </a:r>
          </a:p>
          <a:p>
            <a:r>
              <a:rPr lang="en-US" dirty="0">
                <a:latin typeface="Calibri" pitchFamily="34" charset="0"/>
                <a:ea typeface="Calibri" pitchFamily="34" charset="0"/>
                <a:cs typeface="Calibri" pitchFamily="34" charset="0"/>
              </a:rPr>
              <a:t>Memory needs to be conserved</a:t>
            </a:r>
          </a:p>
          <a:p>
            <a:r>
              <a:rPr lang="en-US" dirty="0">
                <a:latin typeface="Calibri" pitchFamily="34" charset="0"/>
                <a:ea typeface="Calibri" pitchFamily="34" charset="0"/>
                <a:cs typeface="Calibri" pitchFamily="34" charset="0"/>
              </a:rPr>
              <a:t>In blocking operations the SEND call will not return until the sending buffer is safe to modify, that is data has been copied to some system buffer or already transmitted via network to receiving node’s buffer. Using blocking operations is easier to program, but may lead to non-optimal performance because process is idle while it waits for communication to complete.</a:t>
            </a:r>
          </a:p>
          <a:p>
            <a:r>
              <a:rPr lang="en-US" dirty="0">
                <a:latin typeface="Calibri" pitchFamily="34" charset="0"/>
                <a:ea typeface="Calibri" pitchFamily="34" charset="0"/>
                <a:cs typeface="Calibri" pitchFamily="34" charset="0"/>
              </a:rPr>
              <a:t>Non-blocking point-to-point operations return immediately without waiting for copying the data to the system buffer or transmitting through network. User has to take care of not modifying the buffer before data was actually transmitted by using WAIT routines. However, this approach allows to overlap computations and communication, thus achieving higher performance.</a:t>
            </a:r>
          </a:p>
          <a:p>
            <a:endParaRPr lang="en-US" dirty="0">
              <a:latin typeface="Calibri" pitchFamily="34" charset="0"/>
              <a:ea typeface="Calibri" pitchFamily="34" charset="0"/>
              <a:cs typeface="Calibri" pitchFamily="34" charset="0"/>
            </a:endParaRPr>
          </a:p>
          <a:p>
            <a:r>
              <a:rPr lang="en-US" dirty="0">
                <a:latin typeface="Calibri" pitchFamily="34" charset="0"/>
                <a:ea typeface="Calibri" pitchFamily="34" charset="0"/>
                <a:cs typeface="Calibri" pitchFamily="34" charset="0"/>
              </a:rPr>
              <a:t>You need to call receive before a send. </a:t>
            </a:r>
            <a:r>
              <a:rPr lang="en-US" dirty="0">
                <a:latin typeface="Calibri" pitchFamily="34" charset="0"/>
                <a:ea typeface="Calibri" pitchFamily="34" charset="0"/>
                <a:cs typeface="Calibri" pitchFamily="34" charset="0"/>
                <a:sym typeface="Wingdings" pitchFamily="2" charset="2"/>
              </a:rPr>
              <a:t></a:t>
            </a:r>
          </a:p>
          <a:p>
            <a:r>
              <a:rPr lang="en-US" dirty="0">
                <a:latin typeface="Calibri" pitchFamily="34" charset="0"/>
                <a:ea typeface="Calibri" pitchFamily="34" charset="0"/>
                <a:cs typeface="Calibri" pitchFamily="34" charset="0"/>
                <a:sym typeface="Wingdings" pitchFamily="2" charset="2"/>
              </a:rPr>
              <a:t>System buffer is only for receving </a:t>
            </a:r>
          </a:p>
          <a:p>
            <a:endParaRPr lang="en-US" dirty="0">
              <a:latin typeface="Calibri" pitchFamily="34" charset="0"/>
              <a:ea typeface="Calibri" pitchFamily="34" charset="0"/>
              <a:cs typeface="Calibri" pitchFamily="34" charset="0"/>
            </a:endParaRPr>
          </a:p>
          <a:p>
            <a:endParaRPr lang="en-US" dirty="0">
              <a:latin typeface="Calibri" pitchFamily="34" charset="0"/>
              <a:ea typeface="Calibri" pitchFamily="34" charset="0"/>
              <a:cs typeface="Calibri" pitchFamily="34" charset="0"/>
            </a:endParaRPr>
          </a:p>
        </p:txBody>
      </p:sp>
      <p:sp>
        <p:nvSpPr>
          <p:cNvPr id="44035" name="Slide Number Placeholder 3"/>
          <p:cNvSpPr>
            <a:spLocks noGrp="1"/>
          </p:cNvSpPr>
          <p:nvPr>
            <p:ph type="sldNum" sz="quarter" idx="5"/>
          </p:nvPr>
        </p:nvSpPr>
        <p:spPr>
          <a:noFill/>
          <a:ln>
            <a:miter lim="800000"/>
            <a:headEnd/>
            <a:tailEnd/>
          </a:ln>
        </p:spPr>
        <p:txBody>
          <a:bodyPr/>
          <a:lstStyle/>
          <a:p>
            <a:fld id="{1218E1BD-FA46-46AC-9732-AC4F756B0E88}" type="slidenum">
              <a:rPr lang="en-US" smtClean="0">
                <a:latin typeface="Calibri" pitchFamily="34" charset="0"/>
                <a:ea typeface="MS PGothic" pitchFamily="34" charset="-128"/>
              </a:rPr>
              <a:pPr/>
              <a:t>23</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997003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a:ln/>
        </p:spPr>
      </p:sp>
      <p:sp>
        <p:nvSpPr>
          <p:cNvPr id="46082"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Simplest point-to-point operation is MPI_Send/MPI_Recv. Remember that node A has to call MPI_Send, and node B has to call corresponding MPI_Recv. If MPI_Recv is not called, node A will hang on MPI_Send forever.</a:t>
            </a:r>
          </a:p>
          <a:p>
            <a:r>
              <a:rPr lang="en-US" dirty="0">
                <a:latin typeface="Calibri" pitchFamily="34" charset="0"/>
                <a:ea typeface="Calibri" pitchFamily="34" charset="0"/>
                <a:cs typeface="Calibri" pitchFamily="34" charset="0"/>
              </a:rPr>
              <a:t>Send and Recv subroutines have an almost identical set of parameters: pointer to buffer data, number of elements, datatype, source or destination rank, communicator.</a:t>
            </a:r>
          </a:p>
          <a:p>
            <a:r>
              <a:rPr lang="en-US" dirty="0">
                <a:latin typeface="Calibri" pitchFamily="34" charset="0"/>
                <a:ea typeface="Calibri" pitchFamily="34" charset="0"/>
                <a:cs typeface="Calibri" pitchFamily="34" charset="0"/>
              </a:rPr>
              <a:t>These operations are blocking. There are multiple similar non-blocking alternatives. Please refer to MPI tutorial containss more detail</a:t>
            </a:r>
          </a:p>
          <a:p>
            <a:endParaRPr lang="en-US" dirty="0">
              <a:latin typeface="Calibri" pitchFamily="34" charset="0"/>
              <a:ea typeface="Calibri" pitchFamily="34" charset="0"/>
              <a:cs typeface="Calibri" pitchFamily="34" charset="0"/>
            </a:endParaRPr>
          </a:p>
          <a:p>
            <a:r>
              <a:rPr lang="en-US" dirty="0">
                <a:latin typeface="Calibri" pitchFamily="34" charset="0"/>
                <a:ea typeface="Calibri" pitchFamily="34" charset="0"/>
                <a:cs typeface="Calibri" pitchFamily="34" charset="0"/>
              </a:rPr>
              <a:t>MPI status field is populated automatically</a:t>
            </a:r>
          </a:p>
        </p:txBody>
      </p:sp>
      <p:sp>
        <p:nvSpPr>
          <p:cNvPr id="46083" name="Slide Number Placeholder 3"/>
          <p:cNvSpPr>
            <a:spLocks noGrp="1"/>
          </p:cNvSpPr>
          <p:nvPr>
            <p:ph type="sldNum" sz="quarter" idx="5"/>
          </p:nvPr>
        </p:nvSpPr>
        <p:spPr>
          <a:noFill/>
          <a:ln>
            <a:miter lim="800000"/>
            <a:headEnd/>
            <a:tailEnd/>
          </a:ln>
        </p:spPr>
        <p:txBody>
          <a:bodyPr/>
          <a:lstStyle/>
          <a:p>
            <a:fld id="{001B3EE2-A9D0-4319-8B44-02B2E3EC55FA}" type="slidenum">
              <a:rPr lang="en-US" smtClean="0">
                <a:latin typeface="Calibri" pitchFamily="34" charset="0"/>
                <a:ea typeface="MS PGothic" pitchFamily="34" charset="-128"/>
              </a:rPr>
              <a:pPr/>
              <a:t>24</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872001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a:ln/>
        </p:spPr>
      </p:sp>
      <p:sp>
        <p:nvSpPr>
          <p:cNvPr id="50178"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Another important type of MPI operations are collective, where one processors sends or receives data from all processors within communicator. Communicators are created by the user to implement certain logic, for example assign odd ranks to one communicator and even ranks to the other. Or, create a 2D communicator, where each node has 2 coordinates (proc_row, proc_col) and use this communicator for distributing a matrix by blocks.</a:t>
            </a:r>
          </a:p>
          <a:p>
            <a:r>
              <a:rPr lang="en-US" dirty="0">
                <a:latin typeface="Calibri" pitchFamily="34" charset="0"/>
                <a:ea typeface="Calibri" pitchFamily="34" charset="0"/>
                <a:cs typeface="Calibri" pitchFamily="34" charset="0"/>
              </a:rPr>
              <a:t>There are several collective operations available: broadcast, scatter, gather, reduction, as well as many others.</a:t>
            </a:r>
          </a:p>
          <a:p>
            <a:r>
              <a:rPr lang="en-US" dirty="0">
                <a:latin typeface="Calibri" pitchFamily="34" charset="0"/>
                <a:ea typeface="Calibri" pitchFamily="34" charset="0"/>
                <a:cs typeface="Calibri" pitchFamily="34" charset="0"/>
              </a:rPr>
              <a:t>In broadcast one node sends same data to all other processors in a communicator. This is often used when one processor has read input data from file and sends it to all other processors. We do not want 10000 processors to access same file, right? So we assign one processor to be reader and then broadcast parameters via network.</a:t>
            </a:r>
          </a:p>
          <a:p>
            <a:r>
              <a:rPr lang="en-US" dirty="0">
                <a:latin typeface="Calibri" pitchFamily="34" charset="0"/>
                <a:ea typeface="Calibri" pitchFamily="34" charset="0"/>
                <a:cs typeface="Calibri" pitchFamily="34" charset="0"/>
              </a:rPr>
              <a:t>Scatter is similar, but each processor will receive different portion of array which is being broadcasted – see picture.</a:t>
            </a:r>
          </a:p>
          <a:p>
            <a:r>
              <a:rPr lang="en-US" dirty="0">
                <a:latin typeface="Calibri" pitchFamily="34" charset="0"/>
                <a:ea typeface="Calibri" pitchFamily="34" charset="0"/>
                <a:cs typeface="Calibri" pitchFamily="34" charset="0"/>
              </a:rPr>
              <a:t>Gather is the opposite for Scatter: one processor gathers computed portions of array to its buffer.</a:t>
            </a:r>
          </a:p>
          <a:p>
            <a:r>
              <a:rPr lang="en-US" dirty="0">
                <a:latin typeface="Calibri" pitchFamily="34" charset="0"/>
                <a:ea typeface="Calibri" pitchFamily="34" charset="0"/>
                <a:cs typeface="Calibri" pitchFamily="34" charset="0"/>
              </a:rPr>
              <a:t>Reduction is operation where data is gathered and certain operation is performed on these data. For example, we want to find out which processor has maximum value of some variable, or calculate total sum of these values within communicator. </a:t>
            </a:r>
          </a:p>
          <a:p>
            <a:endParaRPr lang="en-US" dirty="0">
              <a:latin typeface="Calibri" pitchFamily="34" charset="0"/>
              <a:ea typeface="Calibri" pitchFamily="34" charset="0"/>
              <a:cs typeface="Calibri" pitchFamily="34" charset="0"/>
            </a:endParaRPr>
          </a:p>
          <a:p>
            <a:r>
              <a:rPr lang="en-US" dirty="0">
                <a:latin typeface="Calibri" pitchFamily="34" charset="0"/>
                <a:ea typeface="Calibri" pitchFamily="34" charset="0"/>
                <a:cs typeface="Calibri" pitchFamily="34" charset="0"/>
              </a:rPr>
              <a:t>All processes in a communicator need to make the same exact blocking call.</a:t>
            </a:r>
          </a:p>
        </p:txBody>
      </p:sp>
      <p:sp>
        <p:nvSpPr>
          <p:cNvPr id="50179" name="Slide Number Placeholder 3"/>
          <p:cNvSpPr>
            <a:spLocks noGrp="1"/>
          </p:cNvSpPr>
          <p:nvPr>
            <p:ph type="sldNum" sz="quarter" idx="5"/>
          </p:nvPr>
        </p:nvSpPr>
        <p:spPr>
          <a:noFill/>
          <a:ln>
            <a:miter lim="800000"/>
            <a:headEnd/>
            <a:tailEnd/>
          </a:ln>
        </p:spPr>
        <p:txBody>
          <a:bodyPr/>
          <a:lstStyle/>
          <a:p>
            <a:fld id="{B90D1DB3-7D30-4A75-90F9-E8C7C6101668}" type="slidenum">
              <a:rPr lang="en-US" smtClean="0">
                <a:latin typeface="Calibri" pitchFamily="34" charset="0"/>
                <a:ea typeface="MS PGothic" pitchFamily="34" charset="-128"/>
              </a:rPr>
              <a:pPr/>
              <a:t>25</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4003088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a:ln/>
        </p:spPr>
      </p:sp>
      <p:sp>
        <p:nvSpPr>
          <p:cNvPr id="52226"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In the illustration, MPI_Bcast takes a single data element at the root process (the red box) and copies it to all other processes. MPI_Scatter takes an array of elements and distributes the elements in the order of process rank. The first element (in red) goes to process zero, the second element (in green) goes to process one, and so on. Although the root process (process zero) contains the entire array of data, MPI_Scatter will copy the appropriate element into the receiving buffer of the process.</a:t>
            </a:r>
          </a:p>
          <a:p>
            <a:r>
              <a:rPr lang="en-US" dirty="0">
                <a:latin typeface="Calibri" pitchFamily="34" charset="0"/>
                <a:ea typeface="Calibri" pitchFamily="34" charset="0"/>
                <a:cs typeface="Calibri" pitchFamily="34" charset="0"/>
              </a:rPr>
              <a:t>MPI_Gather is the inverse of MPI_Scatter. Instead of spreading elements from one process to many processes, MPI_Gather takes elements from many processes and gathers them to one single process. This routine is highly useful to many parallel algorithms, such as parallel sorting and searching.</a:t>
            </a:r>
          </a:p>
          <a:p>
            <a:r>
              <a:rPr lang="en-US" dirty="0">
                <a:latin typeface="Calibri" pitchFamily="34" charset="0"/>
                <a:ea typeface="Calibri" pitchFamily="34" charset="0"/>
                <a:cs typeface="Calibri" pitchFamily="34" charset="0"/>
              </a:rPr>
              <a:t>Similar to MPI_Scatter, MPI_Gather takes elements from each process and gathers them to the root process. The elements are ordered by the rank of the process from which they were received. The function prototype for MPI_Gather is identical to that of MPI_Scatter.</a:t>
            </a:r>
          </a:p>
          <a:p>
            <a:r>
              <a:rPr lang="en-US" dirty="0">
                <a:latin typeface="Calibri" pitchFamily="34" charset="0"/>
                <a:ea typeface="Calibri" pitchFamily="34" charset="0"/>
                <a:cs typeface="Calibri" pitchFamily="34" charset="0"/>
              </a:rPr>
              <a:t>In MPI_Gather, only the root process needs to have a valid receive buffer. All other calling processes can pass NULL for recv_data. Also, don’t forget that the </a:t>
            </a:r>
            <a:r>
              <a:rPr lang="en-US" i="1" dirty="0">
                <a:latin typeface="Calibri" pitchFamily="34" charset="0"/>
                <a:ea typeface="Calibri" pitchFamily="34" charset="0"/>
                <a:cs typeface="Calibri" pitchFamily="34" charset="0"/>
              </a:rPr>
              <a:t>recv_count</a:t>
            </a:r>
            <a:r>
              <a:rPr lang="en-US" dirty="0">
                <a:latin typeface="Calibri" pitchFamily="34" charset="0"/>
                <a:ea typeface="Calibri" pitchFamily="34" charset="0"/>
                <a:cs typeface="Calibri" pitchFamily="34" charset="0"/>
              </a:rPr>
              <a:t> parameter is the count of elements received </a:t>
            </a:r>
            <a:r>
              <a:rPr lang="en-US" i="1" dirty="0">
                <a:latin typeface="Calibri" pitchFamily="34" charset="0"/>
                <a:ea typeface="Calibri" pitchFamily="34" charset="0"/>
                <a:cs typeface="Calibri" pitchFamily="34" charset="0"/>
              </a:rPr>
              <a:t>per process</a:t>
            </a:r>
            <a:r>
              <a:rPr lang="en-US" dirty="0">
                <a:latin typeface="Calibri" pitchFamily="34" charset="0"/>
                <a:ea typeface="Calibri" pitchFamily="34" charset="0"/>
                <a:cs typeface="Calibri" pitchFamily="34" charset="0"/>
              </a:rPr>
              <a:t>, not the total summation of counts from all processes. This can often confuse beginning MPI programmers.</a:t>
            </a:r>
          </a:p>
        </p:txBody>
      </p:sp>
      <p:sp>
        <p:nvSpPr>
          <p:cNvPr id="52227" name="Slide Number Placeholder 3"/>
          <p:cNvSpPr>
            <a:spLocks noGrp="1"/>
          </p:cNvSpPr>
          <p:nvPr>
            <p:ph type="sldNum" sz="quarter" idx="5"/>
          </p:nvPr>
        </p:nvSpPr>
        <p:spPr>
          <a:noFill/>
          <a:ln>
            <a:miter lim="800000"/>
            <a:headEnd/>
            <a:tailEnd/>
          </a:ln>
        </p:spPr>
        <p:txBody>
          <a:bodyPr/>
          <a:lstStyle/>
          <a:p>
            <a:fld id="{73358B41-102B-4D51-9EE8-E7772D03ED46}" type="slidenum">
              <a:rPr lang="en-US" smtClean="0">
                <a:latin typeface="Calibri" pitchFamily="34" charset="0"/>
                <a:ea typeface="MS PGothic" pitchFamily="34" charset="-128"/>
              </a:rPr>
              <a:pPr/>
              <a:t>26</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3695771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This lecture will cover a slightly different style of Computing than the rest of the course. First, let</a:t>
            </a:r>
            <a:r>
              <a:rPr lang="fr-FR" dirty="0">
                <a:latin typeface="Calibri" pitchFamily="34" charset="0"/>
                <a:ea typeface="Calibri" pitchFamily="34" charset="0"/>
                <a:cs typeface="Calibri" pitchFamily="34" charset="0"/>
              </a:rPr>
              <a:t>’</a:t>
            </a:r>
            <a:r>
              <a:rPr lang="en-US" dirty="0">
                <a:latin typeface="Calibri" pitchFamily="34" charset="0"/>
                <a:ea typeface="Calibri" pitchFamily="34" charset="0"/>
                <a:cs typeface="Calibri" pitchFamily="34" charset="0"/>
              </a:rPr>
              <a:t>s try to understand what the difference is. Of course, many of you have heard the term “High Performance Computing” before. While there is no strict definition of this term, community describes HPC as computations where many nodes are executing same program, but with different input data. This is quite common for Big Data as well. But in HPC the algorithm which this program implements requires a lot of inter-node communication. This is main difference from Hadoop workflow, for example. Because of this inter-node communication, HPC programs usually require  low latency and high bandwidth – eg 10GbE or InfiniBand is preferred. In HPC we are interested in speeding up computations to run very large amount of iterations necessary for performing e.g. molecular simulation. Another focus area is pushing boundaries of problem sizes, e.g. simulating very large molecules, such as proteins. Such problems require really large and expensive supercomputers.</a:t>
            </a:r>
          </a:p>
          <a:p>
            <a:endParaRPr lang="en-US" dirty="0">
              <a:latin typeface="Calibri" pitchFamily="34" charset="0"/>
              <a:ea typeface="Calibri" pitchFamily="34" charset="0"/>
              <a:cs typeface="Calibri" pitchFamily="34" charset="0"/>
            </a:endParaRPr>
          </a:p>
          <a:p>
            <a:r>
              <a:rPr lang="en-US" dirty="0">
                <a:latin typeface="Calibri" pitchFamily="34" charset="0"/>
                <a:ea typeface="Calibri" pitchFamily="34" charset="0"/>
                <a:cs typeface="Calibri" pitchFamily="34" charset="0"/>
              </a:rPr>
              <a:t>On the other hand, typical Big Data computations – let</a:t>
            </a:r>
            <a:r>
              <a:rPr lang="fr-FR" dirty="0">
                <a:latin typeface="Calibri" pitchFamily="34" charset="0"/>
                <a:ea typeface="Calibri" pitchFamily="34" charset="0"/>
                <a:cs typeface="Calibri" pitchFamily="34" charset="0"/>
              </a:rPr>
              <a:t>’</a:t>
            </a:r>
            <a:r>
              <a:rPr lang="en-US" dirty="0">
                <a:latin typeface="Calibri" pitchFamily="34" charset="0"/>
                <a:ea typeface="Calibri" pitchFamily="34" charset="0"/>
                <a:cs typeface="Calibri" pitchFamily="34" charset="0"/>
              </a:rPr>
              <a:t>s call them High Throughput Computing in this lecture – do not involve a lot of inter-node communication, therefore fast interconnect is not necessary. For example, Hadoop could pretty happy with cloud clusters and 1GbE interconnect. HTC is used to solve so called “embarrassingly parallel” problems, such as processing very large datasets or performing parameter scans, where one program is executed with different input parameters to find optimal ones by brute force search.</a:t>
            </a:r>
          </a:p>
        </p:txBody>
      </p:sp>
      <p:sp>
        <p:nvSpPr>
          <p:cNvPr id="19459" name="Slide Number Placeholder 3"/>
          <p:cNvSpPr>
            <a:spLocks noGrp="1"/>
          </p:cNvSpPr>
          <p:nvPr>
            <p:ph type="sldNum" sz="quarter" idx="5"/>
          </p:nvPr>
        </p:nvSpPr>
        <p:spPr>
          <a:noFill/>
          <a:ln>
            <a:miter lim="800000"/>
            <a:headEnd/>
            <a:tailEnd/>
          </a:ln>
        </p:spPr>
        <p:txBody>
          <a:bodyPr/>
          <a:lstStyle/>
          <a:p>
            <a:fld id="{D1216234-5E27-4D8C-B99B-159E5ADB791B}" type="slidenum">
              <a:rPr lang="en-US" smtClean="0">
                <a:latin typeface="Calibri" pitchFamily="34" charset="0"/>
                <a:ea typeface="MS PGothic" pitchFamily="34" charset="-128"/>
              </a:rPr>
              <a:pPr/>
              <a:t>3</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164692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a:ln/>
        </p:spPr>
      </p:sp>
      <p:sp>
        <p:nvSpPr>
          <p:cNvPr id="54274"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Similar to MPI_Gather, MPI_Reduce takes an array of input elements on each process and returns an array of output elements to the root process. The output elements contain the reduced result.</a:t>
            </a:r>
          </a:p>
          <a:p>
            <a:r>
              <a:rPr lang="en-US" dirty="0">
                <a:latin typeface="Calibri" pitchFamily="34" charset="0"/>
                <a:ea typeface="Calibri" pitchFamily="34" charset="0"/>
                <a:cs typeface="Calibri" pitchFamily="34" charset="0"/>
              </a:rPr>
              <a:t>The send_data parameter is an array of elements of type datatype that each process wants to reduce. The recv_data is only relevant on the process with a rank of root. The recv_data array contains the reduced result and has a size of sizeof(datatype) * count. The op parameter is the operation that you wish to apply to your data. MPI contains a set of common reduction operations that can be used. Although custom reduction operations can be defined, it is beyond the scope of this lesson. The reduction operations defined by MPI are listed on the slide.</a:t>
            </a:r>
          </a:p>
          <a:p>
            <a:endParaRPr lang="en-US" dirty="0">
              <a:latin typeface="Calibri" pitchFamily="34" charset="0"/>
              <a:ea typeface="Calibri" pitchFamily="34" charset="0"/>
              <a:cs typeface="Calibri" pitchFamily="34" charset="0"/>
            </a:endParaRPr>
          </a:p>
          <a:p>
            <a:r>
              <a:rPr lang="en-US" dirty="0">
                <a:latin typeface="Calibri" pitchFamily="34" charset="0"/>
                <a:ea typeface="Calibri" pitchFamily="34" charset="0"/>
                <a:cs typeface="Calibri" pitchFamily="34" charset="0"/>
              </a:rPr>
              <a:t>In the above, each process contains one integer. MPI_Reduce is called with a root process of 0 and using MPI_SUM as the reduction operation. The four numbers are summed to the result and stored on the root process.</a:t>
            </a:r>
          </a:p>
        </p:txBody>
      </p:sp>
      <p:sp>
        <p:nvSpPr>
          <p:cNvPr id="54275" name="Slide Number Placeholder 3"/>
          <p:cNvSpPr>
            <a:spLocks noGrp="1"/>
          </p:cNvSpPr>
          <p:nvPr>
            <p:ph type="sldNum" sz="quarter" idx="5"/>
          </p:nvPr>
        </p:nvSpPr>
        <p:spPr>
          <a:noFill/>
          <a:ln>
            <a:miter lim="800000"/>
            <a:headEnd/>
            <a:tailEnd/>
          </a:ln>
        </p:spPr>
        <p:txBody>
          <a:bodyPr/>
          <a:lstStyle/>
          <a:p>
            <a:fld id="{22C79D81-0062-472C-8D41-E07622736445}" type="slidenum">
              <a:rPr lang="en-US" smtClean="0">
                <a:latin typeface="Calibri" pitchFamily="34" charset="0"/>
                <a:ea typeface="MS PGothic" pitchFamily="34" charset="-128"/>
              </a:rPr>
              <a:pPr/>
              <a:t>27</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3930291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ln/>
        </p:spPr>
      </p:sp>
      <p:sp>
        <p:nvSpPr>
          <p:cNvPr id="58370"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Working with supercomputers is a bit different from working with  Hadoop clusters.</a:t>
            </a:r>
          </a:p>
          <a:p>
            <a:r>
              <a:rPr lang="en-US" dirty="0">
                <a:latin typeface="Calibri" pitchFamily="34" charset="0"/>
                <a:ea typeface="Calibri" pitchFamily="34" charset="0"/>
                <a:cs typeface="Calibri" pitchFamily="34" charset="0"/>
              </a:rPr>
              <a:t>As we already learned, a supercomputer is a vast collection of nodes – processors – which we have been calling compute nodes. These nodes are designed to run computation and nothing else, so on many supercomputers they even run a reduced version of operating system which eliminates all possible interruptions and noise.</a:t>
            </a:r>
          </a:p>
          <a:p>
            <a:endParaRPr lang="en-US" dirty="0">
              <a:latin typeface="Calibri" pitchFamily="34" charset="0"/>
              <a:ea typeface="Calibri" pitchFamily="34" charset="0"/>
              <a:cs typeface="Calibri" pitchFamily="34" charset="0"/>
            </a:endParaRPr>
          </a:p>
          <a:p>
            <a:r>
              <a:rPr lang="en-US" dirty="0">
                <a:latin typeface="Calibri" pitchFamily="34" charset="0"/>
                <a:ea typeface="Calibri" pitchFamily="34" charset="0"/>
                <a:cs typeface="Calibri" pitchFamily="34" charset="0"/>
              </a:rPr>
              <a:t>So, here we see a supercomputer. Some of its nodes are already busy working on other’s people’s tasks and some are free.</a:t>
            </a:r>
          </a:p>
          <a:p>
            <a:r>
              <a:rPr lang="en-US" dirty="0">
                <a:latin typeface="Calibri" pitchFamily="34" charset="0"/>
                <a:ea typeface="Calibri" pitchFamily="34" charset="0"/>
                <a:cs typeface="Calibri" pitchFamily="34" charset="0"/>
              </a:rPr>
              <a:t>There is a so-called frontend node in front of the supercomputer. This is a server where people log in, compile their code and send their programs to the supercomputer for execution.</a:t>
            </a:r>
          </a:p>
          <a:p>
            <a:r>
              <a:rPr lang="en-US" dirty="0">
                <a:latin typeface="Calibri" pitchFamily="34" charset="0"/>
                <a:ea typeface="Calibri" pitchFamily="34" charset="0"/>
                <a:cs typeface="Calibri" pitchFamily="34" charset="0"/>
              </a:rPr>
              <a:t>Storage is also connected to both frontend node and supercomputer. During execution, compute nodes store result on the high performance file system, such as GPFS or Lustre. User can also access this data from the frontend node.</a:t>
            </a:r>
          </a:p>
        </p:txBody>
      </p:sp>
      <p:sp>
        <p:nvSpPr>
          <p:cNvPr id="58371" name="Slide Number Placeholder 3"/>
          <p:cNvSpPr>
            <a:spLocks noGrp="1"/>
          </p:cNvSpPr>
          <p:nvPr>
            <p:ph type="sldNum" sz="quarter" idx="5"/>
          </p:nvPr>
        </p:nvSpPr>
        <p:spPr>
          <a:noFill/>
          <a:ln>
            <a:miter lim="800000"/>
            <a:headEnd/>
            <a:tailEnd/>
          </a:ln>
        </p:spPr>
        <p:txBody>
          <a:bodyPr/>
          <a:lstStyle/>
          <a:p>
            <a:fld id="{E58FC4FC-542C-4A7C-BE09-A16A883BD6B5}" type="slidenum">
              <a:rPr lang="en-US" smtClean="0">
                <a:latin typeface="Calibri" pitchFamily="34" charset="0"/>
                <a:ea typeface="MS PGothic" pitchFamily="34" charset="-128"/>
              </a:rPr>
              <a:pPr/>
              <a:t>29</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993264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a:ln/>
        </p:spPr>
      </p:sp>
      <p:sp>
        <p:nvSpPr>
          <p:cNvPr id="60418"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So, now the user has compiled his program and wants to run it on a supercomputer. Large supercomputers usually have some scheduling system, so user can only put their request to the queue. A Scheduling system will then look to see if requested resources are available. If yes, the requested number of nodes is allocated exclusively to this user and his program is started. Otherwise request is put on queue and will be started automatically when resources become available.</a:t>
            </a:r>
          </a:p>
          <a:p>
            <a:endParaRPr lang="en-US" dirty="0">
              <a:latin typeface="Calibri" pitchFamily="34" charset="0"/>
              <a:ea typeface="Calibri" pitchFamily="34" charset="0"/>
              <a:cs typeface="Calibri" pitchFamily="34" charset="0"/>
            </a:endParaRPr>
          </a:p>
          <a:p>
            <a:r>
              <a:rPr lang="en-US" dirty="0">
                <a:latin typeface="Calibri" pitchFamily="34" charset="0"/>
                <a:ea typeface="Calibri" pitchFamily="34" charset="0"/>
                <a:cs typeface="Calibri" pitchFamily="34" charset="0"/>
              </a:rPr>
              <a:t>There are a number of different schedulers – and also allow you to reserve slots in advance because the resources are finite</a:t>
            </a:r>
          </a:p>
          <a:p>
            <a:r>
              <a:rPr lang="en-US" dirty="0">
                <a:latin typeface="Calibri" pitchFamily="34" charset="0"/>
                <a:ea typeface="Calibri" pitchFamily="34" charset="0"/>
                <a:cs typeface="Calibri" pitchFamily="34" charset="0"/>
              </a:rPr>
              <a:t>Compare this to the cloud model where the resources are transient!</a:t>
            </a:r>
          </a:p>
        </p:txBody>
      </p:sp>
      <p:sp>
        <p:nvSpPr>
          <p:cNvPr id="60419" name="Slide Number Placeholder 3"/>
          <p:cNvSpPr>
            <a:spLocks noGrp="1"/>
          </p:cNvSpPr>
          <p:nvPr>
            <p:ph type="sldNum" sz="quarter" idx="5"/>
          </p:nvPr>
        </p:nvSpPr>
        <p:spPr>
          <a:noFill/>
          <a:ln>
            <a:miter lim="800000"/>
            <a:headEnd/>
            <a:tailEnd/>
          </a:ln>
        </p:spPr>
        <p:txBody>
          <a:bodyPr/>
          <a:lstStyle/>
          <a:p>
            <a:fld id="{F7E01F83-2F55-41AC-8A15-B986927D4CD0}" type="slidenum">
              <a:rPr lang="en-US" smtClean="0">
                <a:latin typeface="Calibri" pitchFamily="34" charset="0"/>
                <a:ea typeface="MS PGothic" pitchFamily="34" charset="-128"/>
              </a:rPr>
              <a:pPr/>
              <a:t>30</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3104827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a:ln/>
        </p:spPr>
      </p:sp>
      <p:sp>
        <p:nvSpPr>
          <p:cNvPr id="62466"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To run program written in MPI you need to invoke it through the mpirun script. Mpirun is called either directly, or through a scheduling system. If you installed mpi on your local computer or your small cloud cluster to make homework, you will use the mpirun command directly.</a:t>
            </a:r>
          </a:p>
          <a:p>
            <a:r>
              <a:rPr lang="en-US" dirty="0">
                <a:latin typeface="Calibri" pitchFamily="34" charset="0"/>
                <a:ea typeface="Calibri" pitchFamily="34" charset="0"/>
                <a:cs typeface="Calibri" pitchFamily="34" charset="0"/>
              </a:rPr>
              <a:t>Mpirun finds which cluster nodes it can use. When MPI is set up, it needs to have list of available host names, where mpirun can start programs.</a:t>
            </a:r>
          </a:p>
          <a:p>
            <a:r>
              <a:rPr lang="en-US" dirty="0">
                <a:latin typeface="Calibri" pitchFamily="34" charset="0"/>
                <a:ea typeface="Calibri" pitchFamily="34" charset="0"/>
                <a:cs typeface="Calibri" pitchFamily="34" charset="0"/>
              </a:rPr>
              <a:t>In theory, nodes can be used by MPI in the multitasking (overprovisioned) mode – for example you can ask mpirun to run your hello world on 5 or 10 mpi processes, even if you are physically on a laptop with just 1 processor with two cores. In this case mpirun will reuse your one processor and program will think that it runs on 5 or  10 processors. However, this approach is never used in production mode on large supercomputers. Users usually pay for processor time, so we want to be sure that at least no other users will use same processors. Also, multitasking rarely adds performance in HPC algorithms, so it is not used.</a:t>
            </a:r>
          </a:p>
          <a:p>
            <a:endParaRPr lang="en-US" dirty="0">
              <a:latin typeface="Calibri" pitchFamily="34" charset="0"/>
              <a:ea typeface="Calibri" pitchFamily="34" charset="0"/>
              <a:cs typeface="Calibri" pitchFamily="34" charset="0"/>
            </a:endParaRPr>
          </a:p>
          <a:p>
            <a:r>
              <a:rPr lang="en-US" dirty="0">
                <a:latin typeface="Calibri" pitchFamily="34" charset="0"/>
                <a:ea typeface="Calibri" pitchFamily="34" charset="0"/>
                <a:cs typeface="Calibri" pitchFamily="34" charset="0"/>
              </a:rPr>
              <a:t>Compare this to the cloud, where many – most VMs are idle!</a:t>
            </a:r>
          </a:p>
        </p:txBody>
      </p:sp>
      <p:sp>
        <p:nvSpPr>
          <p:cNvPr id="62467" name="Slide Number Placeholder 3"/>
          <p:cNvSpPr>
            <a:spLocks noGrp="1"/>
          </p:cNvSpPr>
          <p:nvPr>
            <p:ph type="sldNum" sz="quarter" idx="5"/>
          </p:nvPr>
        </p:nvSpPr>
        <p:spPr>
          <a:noFill/>
          <a:ln>
            <a:miter lim="800000"/>
            <a:headEnd/>
            <a:tailEnd/>
          </a:ln>
        </p:spPr>
        <p:txBody>
          <a:bodyPr/>
          <a:lstStyle/>
          <a:p>
            <a:fld id="{462E8BCB-F49F-46D1-BF71-64B90CEAE711}" type="slidenum">
              <a:rPr lang="en-US" smtClean="0">
                <a:latin typeface="Calibri" pitchFamily="34" charset="0"/>
                <a:ea typeface="MS PGothic" pitchFamily="34" charset="-128"/>
              </a:rPr>
              <a:pPr/>
              <a:t>31</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3300262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35</a:t>
            </a:fld>
            <a:endParaRPr lang="en-US" dirty="0"/>
          </a:p>
        </p:txBody>
      </p:sp>
    </p:spTree>
    <p:extLst>
      <p:ext uri="{BB962C8B-B14F-4D97-AF65-F5344CB8AC3E}">
        <p14:creationId xmlns:p14="http://schemas.microsoft.com/office/powerpoint/2010/main" val="2407896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36</a:t>
            </a:fld>
            <a:endParaRPr lang="en-US" dirty="0"/>
          </a:p>
        </p:txBody>
      </p:sp>
    </p:spTree>
    <p:extLst>
      <p:ext uri="{BB962C8B-B14F-4D97-AF65-F5344CB8AC3E}">
        <p14:creationId xmlns:p14="http://schemas.microsoft.com/office/powerpoint/2010/main" val="3568784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57</a:t>
            </a:fld>
            <a:endParaRPr lang="en-US" dirty="0"/>
          </a:p>
        </p:txBody>
      </p:sp>
    </p:spTree>
    <p:extLst>
      <p:ext uri="{BB962C8B-B14F-4D97-AF65-F5344CB8AC3E}">
        <p14:creationId xmlns:p14="http://schemas.microsoft.com/office/powerpoint/2010/main" val="2539730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60</a:t>
            </a:fld>
            <a:endParaRPr lang="en-US" dirty="0"/>
          </a:p>
        </p:txBody>
      </p:sp>
    </p:spTree>
    <p:extLst>
      <p:ext uri="{BB962C8B-B14F-4D97-AF65-F5344CB8AC3E}">
        <p14:creationId xmlns:p14="http://schemas.microsoft.com/office/powerpoint/2010/main" val="16214163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70</a:t>
            </a:fld>
            <a:endParaRPr lang="en-US" dirty="0"/>
          </a:p>
        </p:txBody>
      </p:sp>
    </p:spTree>
    <p:extLst>
      <p:ext uri="{BB962C8B-B14F-4D97-AF65-F5344CB8AC3E}">
        <p14:creationId xmlns:p14="http://schemas.microsoft.com/office/powerpoint/2010/main" val="3318827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6492AF-BC2A-4188-B06F-754C36A745CF}" type="slidenum">
              <a:rPr lang="en-US" smtClean="0"/>
              <a:t>71</a:t>
            </a:fld>
            <a:endParaRPr lang="en-US" dirty="0"/>
          </a:p>
        </p:txBody>
      </p:sp>
    </p:spTree>
    <p:extLst>
      <p:ext uri="{BB962C8B-B14F-4D97-AF65-F5344CB8AC3E}">
        <p14:creationId xmlns:p14="http://schemas.microsoft.com/office/powerpoint/2010/main" val="2764700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ln/>
        </p:spPr>
      </p:sp>
      <p:sp>
        <p:nvSpPr>
          <p:cNvPr id="23554"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In general, typical workloads for HPC come from simulation of physical, chemical or biological process, such as molecular dynamics simulation, computational fluid dynamics, oil reservoir or weather modeling. These are ‘continuous’ processes which are described by partial differential equations. Parallel implementation of these methods require a lot of interprocess communication, similarly to matrix-matrix multiplication.</a:t>
            </a:r>
          </a:p>
          <a:p>
            <a:endParaRPr lang="en-US" dirty="0">
              <a:latin typeface="Calibri" pitchFamily="34" charset="0"/>
              <a:ea typeface="Calibri" pitchFamily="34" charset="0"/>
              <a:cs typeface="Calibri" pitchFamily="34" charset="0"/>
            </a:endParaRPr>
          </a:p>
          <a:p>
            <a:r>
              <a:rPr lang="en-US" dirty="0">
                <a:latin typeface="Calibri" pitchFamily="34" charset="0"/>
                <a:ea typeface="Calibri" pitchFamily="34" charset="0"/>
                <a:cs typeface="Calibri" pitchFamily="34" charset="0"/>
              </a:rPr>
              <a:t>On the other side, typical HTC workloads come from large-scale data processing, such as genomics, clustering, text processing, data mining, etc. These processes are ‘discrete’ and problems usually solved by using methods of machine learning, such as neural networks, regression, Bayesian networks, graphs etc.</a:t>
            </a:r>
          </a:p>
        </p:txBody>
      </p:sp>
      <p:sp>
        <p:nvSpPr>
          <p:cNvPr id="23555" name="Slide Number Placeholder 3"/>
          <p:cNvSpPr>
            <a:spLocks noGrp="1"/>
          </p:cNvSpPr>
          <p:nvPr>
            <p:ph type="sldNum" sz="quarter" idx="5"/>
          </p:nvPr>
        </p:nvSpPr>
        <p:spPr>
          <a:noFill/>
          <a:ln>
            <a:miter lim="800000"/>
            <a:headEnd/>
            <a:tailEnd/>
          </a:ln>
        </p:spPr>
        <p:txBody>
          <a:bodyPr/>
          <a:lstStyle/>
          <a:p>
            <a:fld id="{3468BD7F-C49A-410E-9014-1FA6C4C180A3}" type="slidenum">
              <a:rPr lang="en-US" smtClean="0">
                <a:latin typeface="Calibri" pitchFamily="34" charset="0"/>
                <a:ea typeface="MS PGothic" pitchFamily="34" charset="-128"/>
              </a:rPr>
              <a:pPr/>
              <a:t>4</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1165156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97</a:t>
            </a:fld>
            <a:endParaRPr lang="en-US" dirty="0"/>
          </a:p>
        </p:txBody>
      </p:sp>
    </p:spTree>
    <p:extLst>
      <p:ext uri="{BB962C8B-B14F-4D97-AF65-F5344CB8AC3E}">
        <p14:creationId xmlns:p14="http://schemas.microsoft.com/office/powerpoint/2010/main" val="4248414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98</a:t>
            </a:fld>
            <a:endParaRPr lang="en-US" dirty="0"/>
          </a:p>
        </p:txBody>
      </p:sp>
    </p:spTree>
    <p:extLst>
      <p:ext uri="{BB962C8B-B14F-4D97-AF65-F5344CB8AC3E}">
        <p14:creationId xmlns:p14="http://schemas.microsoft.com/office/powerpoint/2010/main" val="1462620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ln/>
        </p:spPr>
      </p:sp>
      <p:sp>
        <p:nvSpPr>
          <p:cNvPr id="23554"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In general, typical workloads for HPC come from simulation of physical, chemical or biological process, such as molecular dynamics simulation, computational fluid dynamics, oil reservoir or weather modeling. These are ‘continuous’ processes which are described by partial differential equations. Parallel implementation of these methods require a lot of interprocess communication, similarly to matrix-matrix multiplication.</a:t>
            </a:r>
          </a:p>
          <a:p>
            <a:endParaRPr lang="en-US" dirty="0">
              <a:latin typeface="Calibri" pitchFamily="34" charset="0"/>
              <a:ea typeface="Calibri" pitchFamily="34" charset="0"/>
              <a:cs typeface="Calibri" pitchFamily="34" charset="0"/>
            </a:endParaRPr>
          </a:p>
          <a:p>
            <a:r>
              <a:rPr lang="en-US" dirty="0">
                <a:latin typeface="Calibri" pitchFamily="34" charset="0"/>
                <a:ea typeface="Calibri" pitchFamily="34" charset="0"/>
                <a:cs typeface="Calibri" pitchFamily="34" charset="0"/>
              </a:rPr>
              <a:t>On the other side, typical HTC workloads come from large-scale data processing, such as genomics, clustering, text processing, data mining, etc. These processes are ‘discrete’ and problems usually solved by using methods of machine learning, such as neural networks, regression, Bayesian networks, graphs etc.</a:t>
            </a:r>
          </a:p>
        </p:txBody>
      </p:sp>
      <p:sp>
        <p:nvSpPr>
          <p:cNvPr id="23555" name="Slide Number Placeholder 3"/>
          <p:cNvSpPr>
            <a:spLocks noGrp="1"/>
          </p:cNvSpPr>
          <p:nvPr>
            <p:ph type="sldNum" sz="quarter" idx="5"/>
          </p:nvPr>
        </p:nvSpPr>
        <p:spPr>
          <a:noFill/>
          <a:ln>
            <a:miter lim="800000"/>
            <a:headEnd/>
            <a:tailEnd/>
          </a:ln>
        </p:spPr>
        <p:txBody>
          <a:bodyPr/>
          <a:lstStyle/>
          <a:p>
            <a:fld id="{3468BD7F-C49A-410E-9014-1FA6C4C180A3}" type="slidenum">
              <a:rPr lang="en-US" smtClean="0">
                <a:latin typeface="Calibri" pitchFamily="34" charset="0"/>
                <a:ea typeface="MS PGothic" pitchFamily="34" charset="-128"/>
              </a:rPr>
              <a:pPr/>
              <a:t>5</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2218669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a:ln/>
        </p:spPr>
      </p:sp>
      <p:sp>
        <p:nvSpPr>
          <p:cNvPr id="25602"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So, for tackling HPC problems we need a supercomputer – a large collection of mostly homogenous nodes (imagine an extremely large cluster) equipped with very fast and low-latency interconnect.</a:t>
            </a:r>
          </a:p>
          <a:p>
            <a:r>
              <a:rPr lang="en-US" dirty="0">
                <a:latin typeface="Calibri" pitchFamily="34" charset="0"/>
                <a:ea typeface="Calibri" pitchFamily="34" charset="0"/>
                <a:cs typeface="Calibri" pitchFamily="34" charset="0"/>
              </a:rPr>
              <a:t>Topology, in which nodes are connected, is very important for ensuring high bandwidth on large number of nodes. In modern supercomputers two types of topologies dominate: the multidimensional torus and the fat tree. </a:t>
            </a:r>
          </a:p>
          <a:p>
            <a:r>
              <a:rPr lang="en-US" dirty="0">
                <a:latin typeface="Calibri" pitchFamily="34" charset="0"/>
                <a:ea typeface="Calibri" pitchFamily="34" charset="0"/>
                <a:cs typeface="Calibri" pitchFamily="34" charset="0"/>
              </a:rPr>
              <a:t>In a multidimensional torus, e.g. 3D, nodes are connected into mesh of certain dimensions and endings are looped to form torus in each dimension. In this topology a node can only send messages to its neighbors. In case if a node needs to send to or receive data from other node, the system will find the optimal path between nodes and pass the message through all nodes in-between. Higher dimensional tori (e.g. 5D) will have shorter average paths than lower-dimensional. For example, the latest version of the Blue Gene/Q supercomputer uses a 5-dimensional torus topology, though one of the dimensions is always 2 and not shown on the picture above.</a:t>
            </a:r>
          </a:p>
          <a:p>
            <a:r>
              <a:rPr lang="en-US" dirty="0">
                <a:latin typeface="Calibri" pitchFamily="34" charset="0"/>
                <a:ea typeface="Calibri" pitchFamily="34" charset="0"/>
                <a:cs typeface="Calibri" pitchFamily="34" charset="0"/>
              </a:rPr>
              <a:t>Another popular topology used in supercomputers is the fat tree. In a fat tree all nodes are connected to all others through a series of very large and high-performance switches organized into a tree with several layers. Nodes can send messages to other nodes, and these messages will traverse the tree through switches. For example, a message may have to travel to the root switch in case when the receiving node is connected to the totally different branch of the tree, but the length of any path is 2 * number of levels in tree max</a:t>
            </a:r>
          </a:p>
        </p:txBody>
      </p:sp>
      <p:sp>
        <p:nvSpPr>
          <p:cNvPr id="25603" name="Slide Number Placeholder 3"/>
          <p:cNvSpPr>
            <a:spLocks noGrp="1"/>
          </p:cNvSpPr>
          <p:nvPr>
            <p:ph type="sldNum" sz="quarter" idx="5"/>
          </p:nvPr>
        </p:nvSpPr>
        <p:spPr>
          <a:noFill/>
          <a:ln>
            <a:miter lim="800000"/>
            <a:headEnd/>
            <a:tailEnd/>
          </a:ln>
        </p:spPr>
        <p:txBody>
          <a:bodyPr/>
          <a:lstStyle/>
          <a:p>
            <a:fld id="{E8552C1E-FD09-4C5B-8761-E19E31C9C175}" type="slidenum">
              <a:rPr lang="en-US" smtClean="0">
                <a:latin typeface="Calibri" pitchFamily="34" charset="0"/>
                <a:ea typeface="MS PGothic" pitchFamily="34" charset="-128"/>
              </a:rPr>
              <a:pPr/>
              <a:t>6</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271655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a:ln/>
        </p:spPr>
      </p:sp>
      <p:sp>
        <p:nvSpPr>
          <p:cNvPr id="27650"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This slide describes how the IBM Blue Gene/Q supercomputer is constructed. In Blue Gene/Q a node is made of a 16-core POWER A2 chip working at a modest 1.6GHz. The Chip is embedded into a so-called system-on-a-chip module together with all necessary network and memory connections. This system on a chip is then equipped with 16 GB DDR3 memory (1GB per core) to form a compute card. Then the 32 compute cards are placed on a node board together with optical network wiring. Note that the node board does not have any connection to disks yet. 16 Node cards form a Midplane, two midplanes create a rack with the total 1024 chips (16384 cores). Each Midplane also has a special IO drawer with network connections to disk storage, so nodes on a midplane could send data to storage through IO board. IO request routing is performed by the operating system of the Blue Gene. Finally, racks could be connected together and produce multi-rack system. the Largest BG/Q installation to date is called Sequoia (LLNL) and consists of 96 racks.</a:t>
            </a:r>
          </a:p>
        </p:txBody>
      </p:sp>
      <p:sp>
        <p:nvSpPr>
          <p:cNvPr id="27651" name="Slide Number Placeholder 3"/>
          <p:cNvSpPr>
            <a:spLocks noGrp="1"/>
          </p:cNvSpPr>
          <p:nvPr>
            <p:ph type="sldNum" sz="quarter" idx="5"/>
          </p:nvPr>
        </p:nvSpPr>
        <p:spPr>
          <a:noFill/>
          <a:ln>
            <a:miter lim="800000"/>
            <a:headEnd/>
            <a:tailEnd/>
          </a:ln>
        </p:spPr>
        <p:txBody>
          <a:bodyPr/>
          <a:lstStyle/>
          <a:p>
            <a:fld id="{BEB04AC6-3D09-458F-A332-7AC26262ED89}" type="slidenum">
              <a:rPr lang="en-US" smtClean="0">
                <a:latin typeface="Calibri" pitchFamily="34" charset="0"/>
                <a:ea typeface="MS PGothic" pitchFamily="34" charset="-128"/>
              </a:rPr>
              <a:pPr/>
              <a:t>7</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3775288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a:ln/>
        </p:spPr>
      </p:sp>
      <p:sp>
        <p:nvSpPr>
          <p:cNvPr id="29698"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Everyone likes benchmarking so as to compare their computer to others. Supercomputers are not an exception. Supercomputers can be compared by using one of very important metrics for mathematical problems – number of floating point operations per second which the supercomputer can produce – FLOPS. The Peak FLOPs value can be calculated on paper from known information about processors used in supercomputer by using a formula on this slide. However, in real applications it is never possible to achieve peak FLOPS value because of pipeline stalls due to complex memory access patterns, waiting for network data from other processors, etc.</a:t>
            </a:r>
          </a:p>
          <a:p>
            <a:r>
              <a:rPr lang="en-US" dirty="0">
                <a:latin typeface="Calibri" pitchFamily="34" charset="0"/>
                <a:ea typeface="Calibri" pitchFamily="34" charset="0"/>
                <a:cs typeface="Calibri" pitchFamily="34" charset="0"/>
              </a:rPr>
              <a:t>In 1993 Jack Dongarra suggested to measure how fast a supercomputer can solve a dense system of n by n linear equations Ax=b which is a common task in HPC workloads. This benchmark is called LINPACK. The Result of a LINPACK benchmark is called sustained performance and it is also measured in FLOPS.</a:t>
            </a:r>
          </a:p>
          <a:p>
            <a:r>
              <a:rPr lang="en-US" dirty="0">
                <a:latin typeface="Calibri" pitchFamily="34" charset="0"/>
                <a:ea typeface="Calibri" pitchFamily="34" charset="0"/>
                <a:cs typeface="Calibri" pitchFamily="34" charset="0"/>
              </a:rPr>
              <a:t>Project TOP500 maintains a list of most powerful supercomputers according to this benchmark since 1993.</a:t>
            </a:r>
          </a:p>
          <a:p>
            <a:r>
              <a:rPr lang="en-US" dirty="0">
                <a:latin typeface="Calibri" pitchFamily="34" charset="0"/>
                <a:ea typeface="Calibri" pitchFamily="34" charset="0"/>
                <a:cs typeface="Calibri" pitchFamily="34" charset="0"/>
              </a:rPr>
              <a:t>The Current TOP500 champion is a Chinese system called Tianhe-2. Its peak performance is almost 55 PetaFLOPS (10^15), and a sustained (achieved on LINPACK) equals to 33.87 PetaFLOPS. Note that, despite significant efforts of Tianhe team, it was impossible to get more than ~60% percent of peak performance. This is a common problem in building supercomputers – it is very difficult to fully utilize potential of the supercomputer. We have to design algorithms specifically to improve this utilization potential.</a:t>
            </a:r>
          </a:p>
          <a:p>
            <a:r>
              <a:rPr lang="en-US" dirty="0">
                <a:latin typeface="Calibri" pitchFamily="34" charset="0"/>
                <a:ea typeface="Calibri" pitchFamily="34" charset="0"/>
                <a:cs typeface="Calibri" pitchFamily="34" charset="0"/>
              </a:rPr>
              <a:t>Note that supercomputers differ in how difficult it is to acquire full potential. For example, Blue Gene architecture is more beneficial in terms of sustained/peak performance ratio, and typical ratio in Blue Genes is as high as 85%.</a:t>
            </a:r>
          </a:p>
        </p:txBody>
      </p:sp>
      <p:sp>
        <p:nvSpPr>
          <p:cNvPr id="29699" name="Slide Number Placeholder 3"/>
          <p:cNvSpPr>
            <a:spLocks noGrp="1"/>
          </p:cNvSpPr>
          <p:nvPr>
            <p:ph type="sldNum" sz="quarter" idx="5"/>
          </p:nvPr>
        </p:nvSpPr>
        <p:spPr>
          <a:noFill/>
          <a:ln>
            <a:miter lim="800000"/>
            <a:headEnd/>
            <a:tailEnd/>
          </a:ln>
        </p:spPr>
        <p:txBody>
          <a:bodyPr/>
          <a:lstStyle/>
          <a:p>
            <a:fld id="{3C393CA5-FB12-487E-A4C9-0E2D266B0F30}" type="slidenum">
              <a:rPr lang="en-US" smtClean="0">
                <a:latin typeface="Calibri" pitchFamily="34" charset="0"/>
                <a:ea typeface="MS PGothic" pitchFamily="34" charset="-128"/>
              </a:rPr>
              <a:pPr/>
              <a:t>9</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2547777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This chart displays how #1 on TOP500 list has evolved over time. Red line in the middle is sustained – that is measured on LINPACK benchmark -- performance of #1. Green line above is cumulative performance of all 500 supercomputers in the list. Yellow line below is #500. Notice the trend – lines are almost perfect log linear. This trend it allows us to project future performance of supercomputers. Notice also that #1 becomes #500 in 6-8 years – this is the lifespan of a supercomputer.</a:t>
            </a:r>
          </a:p>
          <a:p>
            <a:r>
              <a:rPr lang="en-US" dirty="0">
                <a:latin typeface="Calibri" pitchFamily="34" charset="0"/>
                <a:ea typeface="Calibri" pitchFamily="34" charset="0"/>
                <a:cs typeface="Calibri" pitchFamily="34" charset="0"/>
              </a:rPr>
              <a:t>Notice also that an ordinary laptop has the level of performance which 10-12 years ago was enough to be #500.</a:t>
            </a:r>
          </a:p>
          <a:p>
            <a:r>
              <a:rPr lang="en-US" dirty="0">
                <a:latin typeface="Calibri" pitchFamily="34" charset="0"/>
                <a:ea typeface="Calibri" pitchFamily="34" charset="0"/>
                <a:cs typeface="Calibri" pitchFamily="34" charset="0"/>
              </a:rPr>
              <a:t>Think for a moment: we have so much processing power today literally at our finger tips. Today’s iPhone 5 would have been in 1993  the fastest computer in the world.</a:t>
            </a:r>
          </a:p>
        </p:txBody>
      </p:sp>
      <p:sp>
        <p:nvSpPr>
          <p:cNvPr id="31747" name="Slide Number Placeholder 3"/>
          <p:cNvSpPr>
            <a:spLocks noGrp="1"/>
          </p:cNvSpPr>
          <p:nvPr>
            <p:ph type="sldNum" sz="quarter" idx="5"/>
          </p:nvPr>
        </p:nvSpPr>
        <p:spPr>
          <a:noFill/>
          <a:ln>
            <a:miter lim="800000"/>
            <a:headEnd/>
            <a:tailEnd/>
          </a:ln>
        </p:spPr>
        <p:txBody>
          <a:bodyPr/>
          <a:lstStyle/>
          <a:p>
            <a:fld id="{938126F1-6EA8-4A5A-8DC8-A42EE3791FD5}" type="slidenum">
              <a:rPr lang="en-US" smtClean="0">
                <a:latin typeface="Calibri" pitchFamily="34" charset="0"/>
                <a:ea typeface="MS PGothic" pitchFamily="34" charset="-128"/>
              </a:rPr>
              <a:pPr/>
              <a:t>10</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2186354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ln/>
        </p:spPr>
      </p:sp>
      <p:sp>
        <p:nvSpPr>
          <p:cNvPr id="33794" name="Notes Placeholder 2"/>
          <p:cNvSpPr>
            <a:spLocks noGrp="1"/>
          </p:cNvSpPr>
          <p:nvPr>
            <p:ph type="body" idx="1"/>
          </p:nvPr>
        </p:nvSpPr>
        <p:spPr>
          <a:noFill/>
        </p:spPr>
        <p:txBody>
          <a:bodyPr/>
          <a:lstStyle/>
          <a:p>
            <a:r>
              <a:rPr lang="en-US" dirty="0">
                <a:latin typeface="Calibri" pitchFamily="34" charset="0"/>
                <a:ea typeface="Calibri" pitchFamily="34" charset="0"/>
                <a:cs typeface="Calibri" pitchFamily="34" charset="0"/>
              </a:rPr>
              <a:t>So, a supercomputer has many compute nodes. It would be great if all our programs could benefit from using multiple processors. In previous slides we called problems, which always benefit from increasing number of processors, embarrassingly parallel. But what happens with programs that are not embarrassingly parallel?</a:t>
            </a:r>
          </a:p>
          <a:p>
            <a:r>
              <a:rPr lang="en-US" dirty="0">
                <a:latin typeface="Calibri" pitchFamily="34" charset="0"/>
                <a:ea typeface="Calibri" pitchFamily="34" charset="0"/>
                <a:cs typeface="Calibri" pitchFamily="34" charset="0"/>
              </a:rPr>
              <a:t>We can introduce the concept of scaling - an important characteristic of a parallel program in the HPC domain. There are two types of scaling: strong and weak, and all algorithms differ in their scaling properties.</a:t>
            </a:r>
          </a:p>
          <a:p>
            <a:r>
              <a:rPr lang="en-US" dirty="0">
                <a:latin typeface="Calibri" pitchFamily="34" charset="0"/>
                <a:ea typeface="Calibri" pitchFamily="34" charset="0"/>
                <a:cs typeface="Calibri" pitchFamily="34" charset="0"/>
              </a:rPr>
              <a:t>To measure how program scales in the strong sense we fix the total problem type and size (e.g. fix the model of a molecular system), add processors and observe how solution time decreases. It would be great if solution time would decrease in 10 times if we use 10 times more processors – this would be called a perfect strong scaling. However, this could only be achieved on embarrassingly parallel problems.</a:t>
            </a:r>
          </a:p>
          <a:p>
            <a:r>
              <a:rPr lang="en-US" dirty="0">
                <a:latin typeface="Calibri" pitchFamily="34" charset="0"/>
                <a:ea typeface="Calibri" pitchFamily="34" charset="0"/>
                <a:cs typeface="Calibri" pitchFamily="34" charset="0"/>
              </a:rPr>
              <a:t>In real life network communication starts to dominate as we increase processors, therefore scaling starts to degrade – see ‘the real life strong scaling’ diagram. At some point for certain problem size and algorithm it does not make sense to add processors as the problem does not scale anymore. So one of the most important problems in HPC today is the design of ultra-scalable algorithms to be able to utilize modern behemoth supercomputers with millions of nodes.</a:t>
            </a:r>
          </a:p>
          <a:p>
            <a:r>
              <a:rPr lang="en-US" dirty="0">
                <a:latin typeface="Calibri" pitchFamily="34" charset="0"/>
                <a:ea typeface="Calibri" pitchFamily="34" charset="0"/>
                <a:cs typeface="Calibri" pitchFamily="34" charset="0"/>
              </a:rPr>
              <a:t>Weak scaling is another interesting metric. Here, we fix problem size _per processor_, add processors and, again, observe solution time. In the ideal case solution time should remain the same, but in real life that’s rarely the case.</a:t>
            </a:r>
          </a:p>
          <a:p>
            <a:r>
              <a:rPr lang="en-US" dirty="0">
                <a:latin typeface="Calibri" pitchFamily="34" charset="0"/>
                <a:ea typeface="Calibri" pitchFamily="34" charset="0"/>
                <a:cs typeface="Calibri" pitchFamily="34" charset="0"/>
              </a:rPr>
              <a:t>Finally, let’s learn one important law which allows to better understand maximum achievable strong scaling.</a:t>
            </a:r>
          </a:p>
          <a:p>
            <a:r>
              <a:rPr lang="en-US" dirty="0">
                <a:latin typeface="Calibri" pitchFamily="34" charset="0"/>
                <a:ea typeface="Calibri" pitchFamily="34" charset="0"/>
                <a:cs typeface="Calibri" pitchFamily="34" charset="0"/>
              </a:rPr>
              <a:t>Imagine that a serial program spends P percent of time in parts that can be parallelized (e.g. calculations), and remaining (1-P) percent cannot be parallelized (e.g. reading input data). Then, the maximum speedup that can be achieved by using N processors is given by the formula on the slide. This means that even if we infinitely speedup (parallelize and use infinite number of processors) half of the program, we will never achieve more than 2x total speedup.</a:t>
            </a:r>
          </a:p>
        </p:txBody>
      </p:sp>
      <p:sp>
        <p:nvSpPr>
          <p:cNvPr id="33795" name="Slide Number Placeholder 3"/>
          <p:cNvSpPr>
            <a:spLocks noGrp="1"/>
          </p:cNvSpPr>
          <p:nvPr>
            <p:ph type="sldNum" sz="quarter" idx="5"/>
          </p:nvPr>
        </p:nvSpPr>
        <p:spPr>
          <a:noFill/>
          <a:ln>
            <a:miter lim="800000"/>
            <a:headEnd/>
            <a:tailEnd/>
          </a:ln>
        </p:spPr>
        <p:txBody>
          <a:bodyPr/>
          <a:lstStyle/>
          <a:p>
            <a:fld id="{6CDB6C6E-E532-4C9C-8288-6ED74BFD434E}" type="slidenum">
              <a:rPr lang="en-US" smtClean="0">
                <a:latin typeface="Calibri" pitchFamily="34" charset="0"/>
                <a:ea typeface="MS PGothic" pitchFamily="34" charset="-128"/>
              </a:rPr>
              <a:pPr/>
              <a:t>11</a:t>
            </a:fld>
            <a:endParaRPr lang="en-US" dirty="0">
              <a:latin typeface="Calibri" pitchFamily="34" charset="0"/>
              <a:ea typeface="MS PGothic" pitchFamily="34" charset="-128"/>
            </a:endParaRPr>
          </a:p>
        </p:txBody>
      </p:sp>
    </p:spTree>
    <p:extLst>
      <p:ext uri="{BB962C8B-B14F-4D97-AF65-F5344CB8AC3E}">
        <p14:creationId xmlns:p14="http://schemas.microsoft.com/office/powerpoint/2010/main" val="3630527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77724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93145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E50B1439-B19B-482B-B258-4D9990DF135C}"/>
              </a:ext>
            </a:extLst>
          </p:cNvPr>
          <p:cNvSpPr>
            <a:spLocks noGrp="1"/>
          </p:cNvSpPr>
          <p:nvPr>
            <p:ph idx="1"/>
          </p:nvPr>
        </p:nvSpPr>
        <p:spPr>
          <a:xfrm>
            <a:off x="457200" y="1600200"/>
            <a:ext cx="8229600" cy="4525963"/>
          </a:xfrm>
        </p:spPr>
        <p:txBody>
          <a:bodyPr/>
          <a:lstStyle>
            <a:lvl1pPr marL="342000" indent="-342000">
              <a:buFont typeface="Arial" charset="0"/>
              <a:buChar char="•"/>
              <a:defRPr/>
            </a:lvl1pPr>
            <a:lvl2pPr marL="740664" indent="-284400">
              <a:buFont typeface="Arial" charset="0"/>
              <a:buChar char="•"/>
              <a:defRPr/>
            </a:lvl2pPr>
            <a:lvl3pPr marL="1143000" indent="-230400">
              <a:buFont typeface="Arial" charset="0"/>
              <a:buChar char="•"/>
              <a:defRPr/>
            </a:lvl3pPr>
            <a:lvl4pPr marL="1600200" indent="-230400">
              <a:buFont typeface="Arial" charset="0"/>
              <a:buChar char="•"/>
              <a:defRPr/>
            </a:lvl4pPr>
            <a:lvl5pPr marL="2057400" indent="-230400">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1212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852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44B334C7-F1FC-4F1A-AC65-07D6A930B7BF}"/>
              </a:ext>
            </a:extLst>
          </p:cNvPr>
          <p:cNvSpPr>
            <a:spLocks noGrp="1"/>
          </p:cNvSpPr>
          <p:nvPr>
            <p:ph sz="half" idx="1"/>
          </p:nvPr>
        </p:nvSpPr>
        <p:spPr>
          <a:xfrm>
            <a:off x="457200" y="1600200"/>
            <a:ext cx="4038600" cy="4525963"/>
          </a:xfrm>
        </p:spPr>
        <p:txBody>
          <a:bodyPr/>
          <a:lstStyle>
            <a:lvl1pPr marL="342900" indent="-342900">
              <a:buFont typeface="Arial" charset="0"/>
              <a:buChar char="•"/>
              <a:defRPr sz="2800"/>
            </a:lvl1pPr>
            <a:lvl2pPr marL="742950" indent="-285750">
              <a:buFont typeface="Arial" charset="0"/>
              <a:buChar char="•"/>
              <a:defRPr sz="2400"/>
            </a:lvl2pPr>
            <a:lvl3pPr marL="1143000" indent="-228600">
              <a:buFont typeface="Arial" charset="0"/>
              <a:buChar char="•"/>
              <a:defRPr sz="2000"/>
            </a:lvl3pPr>
            <a:lvl4pPr marL="1600200" indent="-228600">
              <a:buFont typeface="Arial" charset="0"/>
              <a:buChar char="•"/>
              <a:defRPr sz="1800"/>
            </a:lvl4pPr>
            <a:lvl5pPr marL="2057400" indent="-228600">
              <a:buFont typeface="Arial"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CF90E403-7A68-46C1-AA4A-85CDAA30B929}"/>
              </a:ext>
            </a:extLst>
          </p:cNvPr>
          <p:cNvSpPr>
            <a:spLocks noGrp="1"/>
          </p:cNvSpPr>
          <p:nvPr>
            <p:ph sz="half" idx="2"/>
          </p:nvPr>
        </p:nvSpPr>
        <p:spPr>
          <a:xfrm>
            <a:off x="4648200" y="1600200"/>
            <a:ext cx="4038600" cy="4525963"/>
          </a:xfrm>
        </p:spPr>
        <p:txBody>
          <a:bodyPr/>
          <a:lstStyle>
            <a:lvl1pPr marL="342900" indent="-342900">
              <a:buFont typeface="Arial" charset="0"/>
              <a:buChar char="•"/>
              <a:defRPr sz="2800"/>
            </a:lvl1pPr>
            <a:lvl2pPr marL="742950" indent="-285750">
              <a:buFont typeface="Arial" charset="0"/>
              <a:buChar char="•"/>
              <a:defRPr sz="2400"/>
            </a:lvl2pPr>
            <a:lvl3pPr marL="1143000" indent="-228600">
              <a:buFont typeface="Arial" charset="0"/>
              <a:buChar char="•"/>
              <a:defRPr sz="2000"/>
            </a:lvl3pPr>
            <a:lvl4pPr marL="1600200" indent="-228600">
              <a:buFont typeface="Arial" charset="0"/>
              <a:buChar char="•"/>
              <a:defRPr sz="1800"/>
            </a:lvl4pPr>
            <a:lvl5pPr marL="2057400" indent="-228600">
              <a:buFont typeface="Arial"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448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535113"/>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4B269FBF-1FB0-40B6-BC20-A9BB1A106D75}"/>
              </a:ext>
            </a:extLst>
          </p:cNvPr>
          <p:cNvSpPr>
            <a:spLocks noGrp="1"/>
          </p:cNvSpPr>
          <p:nvPr>
            <p:ph sz="half" idx="2"/>
          </p:nvPr>
        </p:nvSpPr>
        <p:spPr>
          <a:xfrm>
            <a:off x="457200" y="2373312"/>
            <a:ext cx="4040188" cy="3951288"/>
          </a:xfrm>
        </p:spPr>
        <p:txBody>
          <a:bodyPr/>
          <a:lstStyle>
            <a:lvl1pPr marL="342900" indent="-342900">
              <a:buFont typeface="Arial" charset="0"/>
              <a:buChar char="•"/>
              <a:defRPr sz="2400"/>
            </a:lvl1pPr>
            <a:lvl2pPr marL="800100" indent="-342900">
              <a:buFont typeface="Arial" charset="0"/>
              <a:buChar char="•"/>
              <a:defRPr sz="2000"/>
            </a:lvl2pPr>
            <a:lvl3pPr marL="1200150" indent="-285750">
              <a:buFont typeface="Arial" charset="0"/>
              <a:buChar char="•"/>
              <a:defRPr sz="1800"/>
            </a:lvl3pPr>
            <a:lvl4pPr marL="1657350" indent="-285750">
              <a:buFont typeface="Arial" charset="0"/>
              <a:buChar char="•"/>
              <a:defRPr sz="1600"/>
            </a:lvl4pPr>
            <a:lvl5pPr marL="2114550" indent="-285750">
              <a:buFont typeface="Arial"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a:extLst>
              <a:ext uri="{FF2B5EF4-FFF2-40B4-BE49-F238E27FC236}">
                <a16:creationId xmlns:a16="http://schemas.microsoft.com/office/drawing/2014/main" id="{1817779B-D6B1-4BF6-9875-37645128EFD3}"/>
              </a:ext>
            </a:extLst>
          </p:cNvPr>
          <p:cNvSpPr>
            <a:spLocks noGrp="1"/>
          </p:cNvSpPr>
          <p:nvPr>
            <p:ph sz="quarter" idx="4"/>
          </p:nvPr>
        </p:nvSpPr>
        <p:spPr>
          <a:xfrm>
            <a:off x="4645025" y="2373312"/>
            <a:ext cx="4041775" cy="3951288"/>
          </a:xfrm>
        </p:spPr>
        <p:txBody>
          <a:bodyPr/>
          <a:lstStyle>
            <a:lvl1pPr marL="342900" indent="-342900">
              <a:buFont typeface="Arial" charset="0"/>
              <a:buChar char="•"/>
              <a:defRPr sz="2400"/>
            </a:lvl1pPr>
            <a:lvl2pPr marL="800100" indent="-342900">
              <a:buFont typeface="Arial" charset="0"/>
              <a:buChar char="•"/>
              <a:defRPr sz="2000"/>
            </a:lvl2pPr>
            <a:lvl3pPr marL="1200150" indent="-285750">
              <a:buFont typeface="Arial" charset="0"/>
              <a:buChar char="•"/>
              <a:defRPr sz="1800"/>
            </a:lvl3pPr>
            <a:lvl4pPr marL="1657350" indent="-285750">
              <a:buFont typeface="Arial" charset="0"/>
              <a:buChar char="•"/>
              <a:defRPr sz="1600"/>
            </a:lvl4pPr>
            <a:lvl5pPr marL="2114550" indent="-285750">
              <a:buFont typeface="Arial"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890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403539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615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689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Without Logo">
    <p:bg>
      <p:bgPr>
        <a:solidFill>
          <a:srgbClr val="00325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676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0" y="0"/>
            <a:ext cx="9144000" cy="36576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Rectangle 14"/>
          <p:cNvSpPr/>
          <p:nvPr userDrawn="1"/>
        </p:nvSpPr>
        <p:spPr>
          <a:xfrm>
            <a:off x="0" y="6779932"/>
            <a:ext cx="9144000" cy="9144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48961250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91" r:id="rId9"/>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5.jpeg"/><Relationship Id="rId4" Type="http://schemas.openxmlformats.org/officeDocument/2006/relationships/image" Target="../media/image54.jpeg"/></Relationships>
</file>

<file path=ppt/slides/_rels/slide7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hyperlink" Target="https://arxiv.org/abs/1611.07004"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9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phillipi/pix2pix" TargetMode="External"/><Relationship Id="rId2" Type="http://schemas.openxmlformats.org/officeDocument/2006/relationships/hyperlink" Target="https://github.com/NVIDIA/DIGITS/tree/master/examples/gan" TargetMode="External"/><Relationship Id="rId1" Type="http://schemas.openxmlformats.org/officeDocument/2006/relationships/slideLayout" Target="../slideLayouts/slideLayout2.xml"/><Relationship Id="rId4" Type="http://schemas.openxmlformats.org/officeDocument/2006/relationships/hyperlink" Target="https://github.com/tkarras/progressive_growing_of_ga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EEA1-A093-8E46-9D82-7DB0B3100F76}"/>
              </a:ext>
            </a:extLst>
          </p:cNvPr>
          <p:cNvSpPr>
            <a:spLocks noGrp="1"/>
          </p:cNvSpPr>
          <p:nvPr>
            <p:ph type="title"/>
          </p:nvPr>
        </p:nvSpPr>
        <p:spPr/>
        <p:txBody>
          <a:bodyPr/>
          <a:lstStyle/>
          <a:p>
            <a:r>
              <a:rPr lang="en-US" dirty="0"/>
              <a:t>This Week</a:t>
            </a:r>
          </a:p>
        </p:txBody>
      </p:sp>
      <p:sp>
        <p:nvSpPr>
          <p:cNvPr id="5" name="Content Placeholder 4">
            <a:extLst>
              <a:ext uri="{FF2B5EF4-FFF2-40B4-BE49-F238E27FC236}">
                <a16:creationId xmlns:a16="http://schemas.microsoft.com/office/drawing/2014/main" id="{00281E42-16D2-374E-8F52-BE270CD40973}"/>
              </a:ext>
            </a:extLst>
          </p:cNvPr>
          <p:cNvSpPr>
            <a:spLocks noGrp="1"/>
          </p:cNvSpPr>
          <p:nvPr>
            <p:ph idx="1"/>
          </p:nvPr>
        </p:nvSpPr>
        <p:spPr/>
        <p:txBody>
          <a:bodyPr/>
          <a:lstStyle/>
          <a:p>
            <a:r>
              <a:rPr lang="en-US" dirty="0"/>
              <a:t>High-performance computing (a.k.a. </a:t>
            </a:r>
            <a:br>
              <a:rPr lang="en-US" dirty="0"/>
            </a:br>
            <a:r>
              <a:rPr lang="en-US" dirty="0"/>
              <a:t>big compute)</a:t>
            </a:r>
          </a:p>
          <a:p>
            <a:r>
              <a:rPr lang="en-US" dirty="0"/>
              <a:t>Message Passing Interface (MPI)</a:t>
            </a:r>
          </a:p>
          <a:p>
            <a:r>
              <a:rPr lang="en-US" dirty="0"/>
              <a:t>Connecting GPUs together</a:t>
            </a:r>
          </a:p>
          <a:p>
            <a:r>
              <a:rPr lang="en-US" dirty="0"/>
              <a:t>Distributed model training</a:t>
            </a:r>
          </a:p>
          <a:p>
            <a:r>
              <a:rPr lang="en-US" dirty="0"/>
              <a:t>Generative adversarial networks</a:t>
            </a:r>
          </a:p>
        </p:txBody>
      </p:sp>
    </p:spTree>
    <p:extLst>
      <p:ext uri="{BB962C8B-B14F-4D97-AF65-F5344CB8AC3E}">
        <p14:creationId xmlns:p14="http://schemas.microsoft.com/office/powerpoint/2010/main" val="4292090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457200" y="228600"/>
            <a:ext cx="8229600" cy="1143000"/>
          </a:xfrm>
        </p:spPr>
        <p:txBody>
          <a:bodyPr>
            <a:noAutofit/>
          </a:bodyPr>
          <a:lstStyle/>
          <a:p>
            <a:r>
              <a:rPr lang="en-US" dirty="0"/>
              <a:t>Supercomputers: 2014</a:t>
            </a:r>
          </a:p>
        </p:txBody>
      </p:sp>
      <p:sp>
        <p:nvSpPr>
          <p:cNvPr id="30724" name="TextBox 7"/>
          <p:cNvSpPr txBox="1">
            <a:spLocks noChangeArrowheads="1"/>
          </p:cNvSpPr>
          <p:nvPr/>
        </p:nvSpPr>
        <p:spPr bwMode="auto">
          <a:xfrm>
            <a:off x="457200" y="6549079"/>
            <a:ext cx="8229600" cy="220529"/>
          </a:xfrm>
          <a:prstGeom prst="rect">
            <a:avLst/>
          </a:prstGeom>
          <a:noFill/>
          <a:ln w="9525">
            <a:noFill/>
            <a:miter lim="800000"/>
            <a:headEnd/>
            <a:tailEnd/>
          </a:ln>
        </p:spPr>
        <p:txBody>
          <a:bodyPr wrap="square" anchor="b">
            <a:noAutofit/>
          </a:bodyPr>
          <a:lstStyle/>
          <a:p>
            <a:pPr algn="r" eaLnBrk="0" hangingPunct="0"/>
            <a:r>
              <a:rPr lang="en-US" sz="1200" b="0" dirty="0">
                <a:solidFill>
                  <a:schemeClr val="bg1">
                    <a:lumMod val="50000"/>
                  </a:schemeClr>
                </a:solidFill>
              </a:rPr>
              <a:t>Source: www.top500.org</a:t>
            </a:r>
          </a:p>
        </p:txBody>
      </p:sp>
      <p:sp>
        <p:nvSpPr>
          <p:cNvPr id="30731" name="Rectangle 18"/>
          <p:cNvSpPr>
            <a:spLocks noChangeArrowheads="1"/>
          </p:cNvSpPr>
          <p:nvPr/>
        </p:nvSpPr>
        <p:spPr bwMode="auto">
          <a:xfrm>
            <a:off x="2084673" y="6030202"/>
            <a:ext cx="5382928" cy="523220"/>
          </a:xfrm>
          <a:prstGeom prst="rect">
            <a:avLst/>
          </a:prstGeom>
          <a:noFill/>
          <a:ln w="9525">
            <a:noFill/>
            <a:miter lim="800000"/>
            <a:headEnd/>
            <a:tailEnd/>
          </a:ln>
        </p:spPr>
        <p:txBody>
          <a:bodyPr wrap="square">
            <a:noAutofit/>
          </a:bodyPr>
          <a:lstStyle/>
          <a:p>
            <a:pPr eaLnBrk="0" hangingPunct="0"/>
            <a:r>
              <a:rPr lang="en-US" sz="1400" b="0" dirty="0"/>
              <a:t>In 6–8 years number 1 becomes number 500</a:t>
            </a:r>
          </a:p>
          <a:p>
            <a:pPr eaLnBrk="0" hangingPunct="0"/>
            <a:r>
              <a:rPr lang="en-US" sz="1400" b="0" dirty="0"/>
              <a:t>In 10–12 years number 500 supercomputer becomes laptop</a:t>
            </a:r>
          </a:p>
        </p:txBody>
      </p:sp>
      <p:pic>
        <p:nvPicPr>
          <p:cNvPr id="30723" name="Picture 6"/>
          <p:cNvPicPr>
            <a:picLocks noChangeAspect="1"/>
          </p:cNvPicPr>
          <p:nvPr/>
        </p:nvPicPr>
        <p:blipFill>
          <a:blip r:embed="rId4"/>
          <a:srcRect/>
          <a:stretch>
            <a:fillRect/>
          </a:stretch>
        </p:blipFill>
        <p:spPr bwMode="auto">
          <a:xfrm>
            <a:off x="1219200" y="1508668"/>
            <a:ext cx="6324600" cy="4445251"/>
          </a:xfrm>
          <a:prstGeom prst="rect">
            <a:avLst/>
          </a:prstGeom>
        </p:spPr>
      </p:pic>
      <p:cxnSp>
        <p:nvCxnSpPr>
          <p:cNvPr id="30725" name="Straight Arrow Connector 9"/>
          <p:cNvCxnSpPr>
            <a:cxnSpLocks noChangeShapeType="1"/>
          </p:cNvCxnSpPr>
          <p:nvPr/>
        </p:nvCxnSpPr>
        <p:spPr bwMode="auto">
          <a:xfrm>
            <a:off x="3882189" y="3905358"/>
            <a:ext cx="1331495" cy="0"/>
          </a:xfrm>
          <a:prstGeom prst="straightConnector1">
            <a:avLst/>
          </a:prstGeom>
          <a:noFill/>
          <a:ln w="9525" algn="ctr">
            <a:solidFill>
              <a:schemeClr val="tx1"/>
            </a:solidFill>
            <a:round/>
            <a:headEnd/>
            <a:tailEnd type="arrow" w="med" len="med"/>
          </a:ln>
        </p:spPr>
      </p:cxnSp>
      <p:cxnSp>
        <p:nvCxnSpPr>
          <p:cNvPr id="30726" name="Straight Arrow Connector 10"/>
          <p:cNvCxnSpPr>
            <a:cxnSpLocks noChangeShapeType="1"/>
          </p:cNvCxnSpPr>
          <p:nvPr/>
        </p:nvCxnSpPr>
        <p:spPr bwMode="auto">
          <a:xfrm>
            <a:off x="2617269" y="5103704"/>
            <a:ext cx="2529840" cy="0"/>
          </a:xfrm>
          <a:prstGeom prst="straightConnector1">
            <a:avLst/>
          </a:prstGeom>
          <a:noFill/>
          <a:ln w="9525" algn="ctr">
            <a:solidFill>
              <a:schemeClr val="tx1"/>
            </a:solidFill>
            <a:round/>
            <a:headEnd/>
            <a:tailEnd type="arrow" w="med" len="med"/>
          </a:ln>
        </p:spPr>
      </p:cxnSp>
      <p:cxnSp>
        <p:nvCxnSpPr>
          <p:cNvPr id="15" name="Straight Connector 14"/>
          <p:cNvCxnSpPr/>
          <p:nvPr/>
        </p:nvCxnSpPr>
        <p:spPr bwMode="auto">
          <a:xfrm flipV="1">
            <a:off x="4947385" y="4238232"/>
            <a:ext cx="2330116" cy="998621"/>
          </a:xfrm>
          <a:prstGeom prst="line">
            <a:avLst/>
          </a:prstGeom>
          <a:ln>
            <a:solidFill>
              <a:srgbClr val="3B7EA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0728" name="TextBox 15"/>
          <p:cNvSpPr txBox="1">
            <a:spLocks noChangeArrowheads="1"/>
          </p:cNvSpPr>
          <p:nvPr/>
        </p:nvSpPr>
        <p:spPr bwMode="auto">
          <a:xfrm>
            <a:off x="4215063" y="3639060"/>
            <a:ext cx="970137" cy="307777"/>
          </a:xfrm>
          <a:prstGeom prst="rect">
            <a:avLst/>
          </a:prstGeom>
          <a:noFill/>
          <a:ln w="9525">
            <a:noFill/>
            <a:miter lim="800000"/>
            <a:headEnd/>
            <a:tailEnd/>
          </a:ln>
        </p:spPr>
        <p:txBody>
          <a:bodyPr wrap="none">
            <a:noAutofit/>
          </a:bodyPr>
          <a:lstStyle/>
          <a:p>
            <a:pPr eaLnBrk="0" hangingPunct="0"/>
            <a:r>
              <a:rPr lang="en-US" sz="1400" b="0" dirty="0"/>
              <a:t>6–8 years</a:t>
            </a:r>
          </a:p>
        </p:txBody>
      </p:sp>
      <p:sp>
        <p:nvSpPr>
          <p:cNvPr id="30729" name="TextBox 16"/>
          <p:cNvSpPr txBox="1">
            <a:spLocks noChangeArrowheads="1"/>
          </p:cNvSpPr>
          <p:nvPr/>
        </p:nvSpPr>
        <p:spPr bwMode="auto">
          <a:xfrm>
            <a:off x="3549316" y="4834631"/>
            <a:ext cx="1168910" cy="307777"/>
          </a:xfrm>
          <a:prstGeom prst="rect">
            <a:avLst/>
          </a:prstGeom>
          <a:noFill/>
          <a:ln w="9525">
            <a:noFill/>
            <a:miter lim="800000"/>
            <a:headEnd/>
            <a:tailEnd/>
          </a:ln>
        </p:spPr>
        <p:txBody>
          <a:bodyPr wrap="none">
            <a:noAutofit/>
          </a:bodyPr>
          <a:lstStyle/>
          <a:p>
            <a:pPr eaLnBrk="0" hangingPunct="0"/>
            <a:r>
              <a:rPr lang="en-US" sz="1400" b="0" dirty="0"/>
              <a:t>10–12 years</a:t>
            </a:r>
          </a:p>
        </p:txBody>
      </p:sp>
      <p:sp>
        <p:nvSpPr>
          <p:cNvPr id="30730" name="TextBox 17"/>
          <p:cNvSpPr txBox="1">
            <a:spLocks noChangeArrowheads="1"/>
          </p:cNvSpPr>
          <p:nvPr/>
        </p:nvSpPr>
        <p:spPr bwMode="auto">
          <a:xfrm>
            <a:off x="6412029" y="4571106"/>
            <a:ext cx="640782" cy="269073"/>
          </a:xfrm>
          <a:prstGeom prst="rect">
            <a:avLst/>
          </a:prstGeom>
          <a:noFill/>
          <a:ln w="9525">
            <a:noFill/>
            <a:miter lim="800000"/>
            <a:headEnd/>
            <a:tailEnd/>
          </a:ln>
        </p:spPr>
        <p:txBody>
          <a:bodyPr wrap="none">
            <a:noAutofit/>
          </a:bodyPr>
          <a:lstStyle/>
          <a:p>
            <a:pPr eaLnBrk="0" hangingPunct="0"/>
            <a:r>
              <a:rPr lang="en-US" sz="1400" b="0" dirty="0"/>
              <a:t>Laptop</a:t>
            </a:r>
          </a:p>
        </p:txBody>
      </p:sp>
      <p:sp>
        <p:nvSpPr>
          <p:cNvPr id="20" name="5-Point Star 19"/>
          <p:cNvSpPr/>
          <p:nvPr/>
        </p:nvSpPr>
        <p:spPr bwMode="auto">
          <a:xfrm>
            <a:off x="2084672" y="4304807"/>
            <a:ext cx="199724" cy="199724"/>
          </a:xfrm>
          <a:prstGeom prst="star5">
            <a:avLst/>
          </a:prstGeom>
          <a:solidFill>
            <a:srgbClr val="003262"/>
          </a:solidFill>
          <a:ln w="9525" cap="flat" cmpd="sng" algn="ctr">
            <a:noFill/>
            <a:prstDash val="solid"/>
            <a:round/>
            <a:headEnd type="none" w="med" len="med"/>
            <a:tailEnd type="none" w="med" len="med"/>
          </a:ln>
          <a:effectLst/>
        </p:spPr>
        <p:txBody>
          <a:bodyPr>
            <a:noAutofit/>
          </a:bodyPr>
          <a:lstStyle/>
          <a:p>
            <a:pPr>
              <a:defRPr/>
            </a:pPr>
            <a:endParaRPr lang="en-US" sz="2200" dirty="0">
              <a:solidFill>
                <a:schemeClr val="hlink"/>
              </a:solidFill>
              <a:ea typeface="ＭＳ Ｐゴシック" charset="0"/>
              <a:cs typeface="MS PGothic" charset="0"/>
            </a:endParaRPr>
          </a:p>
        </p:txBody>
      </p:sp>
      <p:sp>
        <p:nvSpPr>
          <p:cNvPr id="21" name="TextBox 20"/>
          <p:cNvSpPr txBox="1">
            <a:spLocks noChangeArrowheads="1"/>
          </p:cNvSpPr>
          <p:nvPr/>
        </p:nvSpPr>
        <p:spPr bwMode="auto">
          <a:xfrm>
            <a:off x="2240013" y="4268746"/>
            <a:ext cx="780867" cy="269073"/>
          </a:xfrm>
          <a:prstGeom prst="rect">
            <a:avLst/>
          </a:prstGeom>
          <a:noFill/>
          <a:ln w="9525">
            <a:noFill/>
            <a:miter lim="800000"/>
            <a:headEnd/>
            <a:tailEnd/>
          </a:ln>
        </p:spPr>
        <p:txBody>
          <a:bodyPr wrap="none">
            <a:noAutofit/>
          </a:bodyPr>
          <a:lstStyle/>
          <a:p>
            <a:pPr eaLnBrk="0" hangingPunct="0"/>
            <a:r>
              <a:rPr lang="en-US" sz="1400" b="0" dirty="0"/>
              <a:t>iPhone 5</a:t>
            </a:r>
          </a:p>
        </p:txBody>
      </p:sp>
    </p:spTree>
    <p:custDataLst>
      <p:tags r:id="rId1"/>
    </p:custDataLst>
    <p:extLst>
      <p:ext uri="{BB962C8B-B14F-4D97-AF65-F5344CB8AC3E}">
        <p14:creationId xmlns:p14="http://schemas.microsoft.com/office/powerpoint/2010/main" val="2846857524"/>
      </p:ext>
    </p:extLst>
  </p:cSld>
  <p:clrMapOvr>
    <a:masterClrMapping/>
  </p:clrMapOvr>
  <p:transition spd="slow" advTm="10367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noAutofit/>
          </a:bodyPr>
          <a:lstStyle/>
          <a:p>
            <a:r>
              <a:rPr lang="en-US" dirty="0"/>
              <a:t>Scalability</a:t>
            </a:r>
          </a:p>
        </p:txBody>
      </p:sp>
      <p:sp>
        <p:nvSpPr>
          <p:cNvPr id="32770" name="Content Placeholder 2"/>
          <p:cNvSpPr>
            <a:spLocks noGrp="1"/>
          </p:cNvSpPr>
          <p:nvPr>
            <p:ph idx="1"/>
          </p:nvPr>
        </p:nvSpPr>
        <p:spPr>
          <a:xfrm>
            <a:off x="457200" y="1600200"/>
            <a:ext cx="6096000" cy="4309337"/>
          </a:xfrm>
        </p:spPr>
        <p:txBody>
          <a:bodyPr>
            <a:noAutofit/>
          </a:bodyPr>
          <a:lstStyle/>
          <a:p>
            <a:r>
              <a:rPr lang="en-US" sz="1800" dirty="0"/>
              <a:t>Strong scaling</a:t>
            </a:r>
          </a:p>
          <a:p>
            <a:pPr lvl="1"/>
            <a:r>
              <a:rPr lang="en-US" sz="1600" dirty="0"/>
              <a:t>Fix total problem size</a:t>
            </a:r>
          </a:p>
          <a:p>
            <a:pPr lvl="1"/>
            <a:r>
              <a:rPr lang="en-US" sz="1600" dirty="0"/>
              <a:t>Add processors</a:t>
            </a:r>
          </a:p>
          <a:p>
            <a:pPr lvl="1"/>
            <a:r>
              <a:rPr lang="en-US" sz="1600" dirty="0"/>
              <a:t>Observe solution time</a:t>
            </a:r>
          </a:p>
          <a:p>
            <a:r>
              <a:rPr lang="en-US" sz="1800" dirty="0"/>
              <a:t>Weak scaling</a:t>
            </a:r>
          </a:p>
          <a:p>
            <a:pPr lvl="1"/>
            <a:r>
              <a:rPr lang="en-US" sz="1600" dirty="0"/>
              <a:t>Fix problem size per processor</a:t>
            </a:r>
          </a:p>
          <a:p>
            <a:pPr lvl="1"/>
            <a:r>
              <a:rPr lang="en-US" sz="1600" dirty="0"/>
              <a:t>Add processors</a:t>
            </a:r>
          </a:p>
          <a:p>
            <a:pPr lvl="1"/>
            <a:r>
              <a:rPr lang="en-US" sz="1600" dirty="0"/>
              <a:t>Observe solution time</a:t>
            </a:r>
          </a:p>
          <a:p>
            <a:r>
              <a:rPr lang="en-US" sz="1800" dirty="0"/>
              <a:t>Amdahl’s law</a:t>
            </a:r>
          </a:p>
          <a:p>
            <a:pPr lvl="1"/>
            <a:r>
              <a:rPr lang="en-US" sz="1600" dirty="0"/>
              <a:t>If P is the proportion of a program that can be made parallel (i.e., benefit from parallelization) and (1 − P) is the proportion that cannot be parallelized (remains serial), then the maximum speedup that can be achieved by using N processors is:</a:t>
            </a:r>
          </a:p>
        </p:txBody>
      </p:sp>
      <p:pic>
        <p:nvPicPr>
          <p:cNvPr id="32772" name="Picture 4"/>
          <p:cNvPicPr>
            <a:picLocks noChangeAspect="1"/>
          </p:cNvPicPr>
          <p:nvPr/>
        </p:nvPicPr>
        <p:blipFill>
          <a:blip r:embed="rId3"/>
          <a:srcRect/>
          <a:stretch>
            <a:fillRect/>
          </a:stretch>
        </p:blipFill>
        <p:spPr bwMode="auto">
          <a:xfrm>
            <a:off x="2468711" y="5985737"/>
            <a:ext cx="2072978" cy="567463"/>
          </a:xfrm>
          <a:prstGeom prst="rect">
            <a:avLst/>
          </a:prstGeom>
          <a:noFill/>
          <a:ln w="9525">
            <a:noFill/>
            <a:miter lim="800000"/>
            <a:headEnd/>
            <a:tailEnd/>
          </a:ln>
        </p:spPr>
      </p:pic>
      <p:pic>
        <p:nvPicPr>
          <p:cNvPr id="32773" name="Picture 7"/>
          <p:cNvPicPr>
            <a:picLocks noChangeAspect="1"/>
          </p:cNvPicPr>
          <p:nvPr/>
        </p:nvPicPr>
        <p:blipFill>
          <a:blip r:embed="rId4"/>
          <a:srcRect/>
          <a:stretch>
            <a:fillRect/>
          </a:stretch>
        </p:blipFill>
        <p:spPr bwMode="auto">
          <a:xfrm>
            <a:off x="4728929" y="1920577"/>
            <a:ext cx="1742250" cy="1742250"/>
          </a:xfrm>
          <a:prstGeom prst="rect">
            <a:avLst/>
          </a:prstGeom>
          <a:noFill/>
          <a:ln w="9525">
            <a:noFill/>
            <a:miter lim="800000"/>
            <a:headEnd/>
            <a:tailEnd/>
          </a:ln>
        </p:spPr>
      </p:pic>
      <p:pic>
        <p:nvPicPr>
          <p:cNvPr id="32774" name="Picture 8"/>
          <p:cNvPicPr>
            <a:picLocks noChangeAspect="1"/>
          </p:cNvPicPr>
          <p:nvPr/>
        </p:nvPicPr>
        <p:blipFill>
          <a:blip r:embed="rId5"/>
          <a:srcRect/>
          <a:stretch>
            <a:fillRect/>
          </a:stretch>
        </p:blipFill>
        <p:spPr bwMode="auto">
          <a:xfrm>
            <a:off x="6850555" y="4257552"/>
            <a:ext cx="1686048" cy="1686048"/>
          </a:xfrm>
          <a:prstGeom prst="rect">
            <a:avLst/>
          </a:prstGeom>
          <a:noFill/>
          <a:ln w="9525">
            <a:noFill/>
            <a:miter lim="800000"/>
            <a:headEnd/>
            <a:tailEnd/>
          </a:ln>
        </p:spPr>
      </p:pic>
      <p:sp>
        <p:nvSpPr>
          <p:cNvPr id="32775" name="TextBox 9"/>
          <p:cNvSpPr txBox="1">
            <a:spLocks noChangeArrowheads="1"/>
          </p:cNvSpPr>
          <p:nvPr/>
        </p:nvSpPr>
        <p:spPr bwMode="auto">
          <a:xfrm>
            <a:off x="4646909" y="1600200"/>
            <a:ext cx="1906291" cy="307777"/>
          </a:xfrm>
          <a:prstGeom prst="rect">
            <a:avLst/>
          </a:prstGeom>
          <a:noFill/>
          <a:ln w="9525">
            <a:noFill/>
            <a:miter lim="800000"/>
            <a:headEnd/>
            <a:tailEnd/>
          </a:ln>
        </p:spPr>
        <p:txBody>
          <a:bodyPr wrap="none">
            <a:noAutofit/>
          </a:bodyPr>
          <a:lstStyle/>
          <a:p>
            <a:pPr eaLnBrk="0" hangingPunct="0"/>
            <a:r>
              <a:rPr lang="en-US" sz="1400" b="0" dirty="0"/>
              <a:t>Perfect strong </a:t>
            </a:r>
            <a:r>
              <a:rPr lang="en-US" sz="1400" dirty="0"/>
              <a:t>s</a:t>
            </a:r>
            <a:r>
              <a:rPr lang="en-US" sz="1400" b="0" dirty="0"/>
              <a:t>caling</a:t>
            </a:r>
          </a:p>
        </p:txBody>
      </p:sp>
      <p:sp>
        <p:nvSpPr>
          <p:cNvPr id="32776" name="TextBox 10"/>
          <p:cNvSpPr txBox="1">
            <a:spLocks noChangeArrowheads="1"/>
          </p:cNvSpPr>
          <p:nvPr/>
        </p:nvSpPr>
        <p:spPr bwMode="auto">
          <a:xfrm>
            <a:off x="6779707" y="3930739"/>
            <a:ext cx="1827744" cy="307777"/>
          </a:xfrm>
          <a:prstGeom prst="rect">
            <a:avLst/>
          </a:prstGeom>
          <a:noFill/>
          <a:ln w="9525">
            <a:noFill/>
            <a:miter lim="800000"/>
            <a:headEnd/>
            <a:tailEnd/>
          </a:ln>
        </p:spPr>
        <p:txBody>
          <a:bodyPr wrap="none">
            <a:noAutofit/>
          </a:bodyPr>
          <a:lstStyle/>
          <a:p>
            <a:pPr eaLnBrk="0" hangingPunct="0"/>
            <a:r>
              <a:rPr lang="en-US" sz="1400" b="0" dirty="0"/>
              <a:t>Perfect weak </a:t>
            </a:r>
            <a:r>
              <a:rPr lang="en-US" sz="1400" dirty="0"/>
              <a:t>s</a:t>
            </a:r>
            <a:r>
              <a:rPr lang="en-US" sz="1400" b="0" dirty="0"/>
              <a:t>caling</a:t>
            </a:r>
          </a:p>
        </p:txBody>
      </p:sp>
      <p:pic>
        <p:nvPicPr>
          <p:cNvPr id="32777" name="Picture 11"/>
          <p:cNvPicPr>
            <a:picLocks noChangeAspect="1"/>
          </p:cNvPicPr>
          <p:nvPr/>
        </p:nvPicPr>
        <p:blipFill rotWithShape="1">
          <a:blip r:embed="rId6"/>
          <a:srcRect t="7107" r="5799"/>
          <a:stretch/>
        </p:blipFill>
        <p:spPr bwMode="auto">
          <a:xfrm>
            <a:off x="6700359" y="1920577"/>
            <a:ext cx="1986441" cy="1514017"/>
          </a:xfrm>
          <a:prstGeom prst="rect">
            <a:avLst/>
          </a:prstGeom>
          <a:noFill/>
          <a:ln w="9525">
            <a:noFill/>
            <a:miter lim="800000"/>
            <a:headEnd/>
            <a:tailEnd/>
          </a:ln>
        </p:spPr>
      </p:pic>
      <p:sp>
        <p:nvSpPr>
          <p:cNvPr id="32778" name="TextBox 12"/>
          <p:cNvSpPr txBox="1">
            <a:spLocks noChangeArrowheads="1"/>
          </p:cNvSpPr>
          <p:nvPr/>
        </p:nvSpPr>
        <p:spPr bwMode="auto">
          <a:xfrm>
            <a:off x="6700360" y="1600200"/>
            <a:ext cx="1985384" cy="307777"/>
          </a:xfrm>
          <a:prstGeom prst="rect">
            <a:avLst/>
          </a:prstGeom>
          <a:noFill/>
          <a:ln w="9525">
            <a:noFill/>
            <a:miter lim="800000"/>
            <a:headEnd/>
            <a:tailEnd/>
          </a:ln>
        </p:spPr>
        <p:txBody>
          <a:bodyPr wrap="square">
            <a:noAutofit/>
          </a:bodyPr>
          <a:lstStyle/>
          <a:p>
            <a:pPr eaLnBrk="0" hangingPunct="0"/>
            <a:r>
              <a:rPr lang="en-US" sz="1400" b="0" dirty="0"/>
              <a:t>Real-life </a:t>
            </a:r>
            <a:r>
              <a:rPr lang="en-US" sz="1400" dirty="0"/>
              <a:t>s</a:t>
            </a:r>
            <a:r>
              <a:rPr lang="en-US" sz="1400" b="0" dirty="0"/>
              <a:t>trong </a:t>
            </a:r>
            <a:r>
              <a:rPr lang="en-US" sz="1400" dirty="0"/>
              <a:t>s</a:t>
            </a:r>
            <a:r>
              <a:rPr lang="en-US" sz="1400" b="0" dirty="0"/>
              <a:t>caling</a:t>
            </a:r>
          </a:p>
        </p:txBody>
      </p:sp>
    </p:spTree>
    <p:extLst>
      <p:ext uri="{BB962C8B-B14F-4D97-AF65-F5344CB8AC3E}">
        <p14:creationId xmlns:p14="http://schemas.microsoft.com/office/powerpoint/2010/main" val="1341813155"/>
      </p:ext>
    </p:extLst>
  </p:cSld>
  <p:clrMapOvr>
    <a:masterClrMapping/>
  </p:clrMapOvr>
  <p:transition spd="slow" advTm="177528"/>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DCDE-2570-C24E-B2FD-7870C40F43E0}"/>
              </a:ext>
            </a:extLst>
          </p:cNvPr>
          <p:cNvSpPr>
            <a:spLocks noGrp="1"/>
          </p:cNvSpPr>
          <p:nvPr>
            <p:ph type="title"/>
          </p:nvPr>
        </p:nvSpPr>
        <p:spPr/>
        <p:txBody>
          <a:bodyPr/>
          <a:lstStyle/>
          <a:p>
            <a:r>
              <a:rPr lang="en-US" dirty="0"/>
              <a:t>Supercomputers: 2018</a:t>
            </a:r>
          </a:p>
        </p:txBody>
      </p:sp>
      <p:pic>
        <p:nvPicPr>
          <p:cNvPr id="5" name="Picture 4">
            <a:extLst>
              <a:ext uri="{FF2B5EF4-FFF2-40B4-BE49-F238E27FC236}">
                <a16:creationId xmlns:a16="http://schemas.microsoft.com/office/drawing/2014/main" id="{2BC6C5B6-437C-0B4B-9852-39773A666B60}"/>
              </a:ext>
            </a:extLst>
          </p:cNvPr>
          <p:cNvPicPr>
            <a:picLocks noChangeAspect="1"/>
          </p:cNvPicPr>
          <p:nvPr/>
        </p:nvPicPr>
        <p:blipFill rotWithShape="1">
          <a:blip r:embed="rId2">
            <a:extLst>
              <a:ext uri="{28A0092B-C50C-407E-A947-70E740481C1C}">
                <a14:useLocalDpi xmlns:a14="http://schemas.microsoft.com/office/drawing/2010/main" val="0"/>
              </a:ext>
            </a:extLst>
          </a:blip>
          <a:srcRect l="2092" t="3611" r="7224" b="1273"/>
          <a:stretch/>
        </p:blipFill>
        <p:spPr>
          <a:xfrm>
            <a:off x="1755372" y="1471367"/>
            <a:ext cx="5633257" cy="5223069"/>
          </a:xfrm>
          <a:prstGeom prst="rect">
            <a:avLst/>
          </a:prstGeom>
        </p:spPr>
      </p:pic>
    </p:spTree>
    <p:extLst>
      <p:ext uri="{BB962C8B-B14F-4D97-AF65-F5344CB8AC3E}">
        <p14:creationId xmlns:p14="http://schemas.microsoft.com/office/powerpoint/2010/main" val="2515801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C5481-262A-4B4D-8591-8CE6FCB9DB3F}"/>
              </a:ext>
            </a:extLst>
          </p:cNvPr>
          <p:cNvSpPr>
            <a:spLocks noGrp="1"/>
          </p:cNvSpPr>
          <p:nvPr>
            <p:ph type="title"/>
          </p:nvPr>
        </p:nvSpPr>
        <p:spPr/>
        <p:txBody>
          <a:bodyPr>
            <a:noAutofit/>
          </a:bodyPr>
          <a:lstStyle/>
          <a:p>
            <a:r>
              <a:rPr lang="en-US" dirty="0"/>
              <a:t>June 2018 Top List</a:t>
            </a:r>
          </a:p>
        </p:txBody>
      </p:sp>
      <p:pic>
        <p:nvPicPr>
          <p:cNvPr id="5" name="Picture 4">
            <a:extLst>
              <a:ext uri="{FF2B5EF4-FFF2-40B4-BE49-F238E27FC236}">
                <a16:creationId xmlns:a16="http://schemas.microsoft.com/office/drawing/2014/main" id="{38B06039-4442-ED40-A72C-838FCC2734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574" y="1600200"/>
            <a:ext cx="4687057" cy="4847573"/>
          </a:xfrm>
          <a:prstGeom prst="rect">
            <a:avLst/>
          </a:prstGeom>
        </p:spPr>
      </p:pic>
      <p:cxnSp>
        <p:nvCxnSpPr>
          <p:cNvPr id="6" name="Straight Arrow Connector 63">
            <a:extLst>
              <a:ext uri="{FF2B5EF4-FFF2-40B4-BE49-F238E27FC236}">
                <a16:creationId xmlns:a16="http://schemas.microsoft.com/office/drawing/2014/main" id="{84D9B755-ACF9-3445-848E-359E5CAEC4C7}"/>
              </a:ext>
            </a:extLst>
          </p:cNvPr>
          <p:cNvCxnSpPr>
            <a:cxnSpLocks noChangeShapeType="1"/>
          </p:cNvCxnSpPr>
          <p:nvPr/>
        </p:nvCxnSpPr>
        <p:spPr bwMode="auto">
          <a:xfrm flipH="1">
            <a:off x="2937674" y="3810000"/>
            <a:ext cx="4572000" cy="2209800"/>
          </a:xfrm>
          <a:prstGeom prst="straightConnector1">
            <a:avLst/>
          </a:prstGeom>
          <a:noFill/>
          <a:ln w="15875" algn="ctr">
            <a:solidFill>
              <a:srgbClr val="9B9B9B"/>
            </a:solidFill>
            <a:round/>
            <a:headEnd/>
            <a:tailEnd type="arrow" w="med" len="med"/>
          </a:ln>
        </p:spPr>
      </p:cxnSp>
      <p:cxnSp>
        <p:nvCxnSpPr>
          <p:cNvPr id="8" name="Straight Arrow Connector 63">
            <a:extLst>
              <a:ext uri="{FF2B5EF4-FFF2-40B4-BE49-F238E27FC236}">
                <a16:creationId xmlns:a16="http://schemas.microsoft.com/office/drawing/2014/main" id="{E26A7FA2-6230-7C4D-8402-0FD5B5A3AF15}"/>
              </a:ext>
            </a:extLst>
          </p:cNvPr>
          <p:cNvCxnSpPr>
            <a:cxnSpLocks noChangeShapeType="1"/>
          </p:cNvCxnSpPr>
          <p:nvPr/>
        </p:nvCxnSpPr>
        <p:spPr bwMode="auto">
          <a:xfrm flipH="1">
            <a:off x="2404275" y="3810000"/>
            <a:ext cx="5105399" cy="1524000"/>
          </a:xfrm>
          <a:prstGeom prst="straightConnector1">
            <a:avLst/>
          </a:prstGeom>
          <a:noFill/>
          <a:ln w="15875" algn="ctr">
            <a:solidFill>
              <a:srgbClr val="9B9B9B"/>
            </a:solidFill>
            <a:round/>
            <a:headEnd/>
            <a:tailEnd type="arrow" w="med" len="med"/>
          </a:ln>
        </p:spPr>
      </p:cxnSp>
      <p:cxnSp>
        <p:nvCxnSpPr>
          <p:cNvPr id="13" name="Straight Arrow Connector 63">
            <a:extLst>
              <a:ext uri="{FF2B5EF4-FFF2-40B4-BE49-F238E27FC236}">
                <a16:creationId xmlns:a16="http://schemas.microsoft.com/office/drawing/2014/main" id="{8231C036-F48E-0044-92F6-3060788CC6C2}"/>
              </a:ext>
            </a:extLst>
          </p:cNvPr>
          <p:cNvCxnSpPr>
            <a:cxnSpLocks noChangeShapeType="1"/>
          </p:cNvCxnSpPr>
          <p:nvPr/>
        </p:nvCxnSpPr>
        <p:spPr bwMode="auto">
          <a:xfrm flipH="1" flipV="1">
            <a:off x="2709075" y="3733800"/>
            <a:ext cx="4800599" cy="76200"/>
          </a:xfrm>
          <a:prstGeom prst="straightConnector1">
            <a:avLst/>
          </a:prstGeom>
          <a:noFill/>
          <a:ln w="15875" algn="ctr">
            <a:solidFill>
              <a:srgbClr val="9B9B9B"/>
            </a:solidFill>
            <a:round/>
            <a:headEnd/>
            <a:tailEnd type="arrow" w="med" len="med"/>
          </a:ln>
        </p:spPr>
      </p:cxnSp>
      <p:cxnSp>
        <p:nvCxnSpPr>
          <p:cNvPr id="16" name="Straight Arrow Connector 63">
            <a:extLst>
              <a:ext uri="{FF2B5EF4-FFF2-40B4-BE49-F238E27FC236}">
                <a16:creationId xmlns:a16="http://schemas.microsoft.com/office/drawing/2014/main" id="{0902A10F-D889-2443-9C58-54F2A46692F5}"/>
              </a:ext>
            </a:extLst>
          </p:cNvPr>
          <p:cNvCxnSpPr>
            <a:cxnSpLocks noChangeShapeType="1"/>
          </p:cNvCxnSpPr>
          <p:nvPr/>
        </p:nvCxnSpPr>
        <p:spPr bwMode="auto">
          <a:xfrm flipH="1" flipV="1">
            <a:off x="2709075" y="2362200"/>
            <a:ext cx="4800599" cy="1447800"/>
          </a:xfrm>
          <a:prstGeom prst="straightConnector1">
            <a:avLst/>
          </a:prstGeom>
          <a:noFill/>
          <a:ln w="15875" algn="ctr">
            <a:solidFill>
              <a:srgbClr val="9B9B9B"/>
            </a:solidFill>
            <a:round/>
            <a:headEnd/>
            <a:tailEnd type="arrow" w="med" len="med"/>
          </a:ln>
        </p:spPr>
      </p:cxnSp>
      <p:sp>
        <p:nvSpPr>
          <p:cNvPr id="19" name="TextBox 18">
            <a:extLst>
              <a:ext uri="{FF2B5EF4-FFF2-40B4-BE49-F238E27FC236}">
                <a16:creationId xmlns:a16="http://schemas.microsoft.com/office/drawing/2014/main" id="{CD76E675-0F18-4D49-ADC5-27EC0C683BB5}"/>
              </a:ext>
            </a:extLst>
          </p:cNvPr>
          <p:cNvSpPr txBox="1"/>
          <p:nvPr/>
        </p:nvSpPr>
        <p:spPr>
          <a:xfrm>
            <a:off x="7624731" y="3625334"/>
            <a:ext cx="800219" cy="369332"/>
          </a:xfrm>
          <a:prstGeom prst="rect">
            <a:avLst/>
          </a:prstGeom>
          <a:noFill/>
        </p:spPr>
        <p:txBody>
          <a:bodyPr wrap="none" rtlCol="0">
            <a:noAutofit/>
          </a:bodyPr>
          <a:lstStyle/>
          <a:p>
            <a:r>
              <a:rPr lang="en-US" dirty="0"/>
              <a:t>GPUs</a:t>
            </a:r>
          </a:p>
        </p:txBody>
      </p:sp>
    </p:spTree>
    <p:extLst>
      <p:ext uri="{BB962C8B-B14F-4D97-AF65-F5344CB8AC3E}">
        <p14:creationId xmlns:p14="http://schemas.microsoft.com/office/powerpoint/2010/main" val="2594156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49549-67B7-9849-A525-416CFC5D10CB}"/>
              </a:ext>
            </a:extLst>
          </p:cNvPr>
          <p:cNvSpPr>
            <a:spLocks noGrp="1"/>
          </p:cNvSpPr>
          <p:nvPr>
            <p:ph type="title"/>
          </p:nvPr>
        </p:nvSpPr>
        <p:spPr/>
        <p:txBody>
          <a:bodyPr/>
          <a:lstStyle/>
          <a:p>
            <a:r>
              <a:rPr lang="en-US" dirty="0"/>
              <a:t>Summit</a:t>
            </a:r>
          </a:p>
        </p:txBody>
      </p:sp>
      <p:pic>
        <p:nvPicPr>
          <p:cNvPr id="5" name="Picture 4">
            <a:extLst>
              <a:ext uri="{FF2B5EF4-FFF2-40B4-BE49-F238E27FC236}">
                <a16:creationId xmlns:a16="http://schemas.microsoft.com/office/drawing/2014/main" id="{3AEAF1DB-6E3B-5D4D-A18F-7482B9519500}"/>
              </a:ext>
            </a:extLst>
          </p:cNvPr>
          <p:cNvPicPr>
            <a:picLocks noChangeAspect="1"/>
          </p:cNvPicPr>
          <p:nvPr/>
        </p:nvPicPr>
        <p:blipFill rotWithShape="1">
          <a:blip r:embed="rId2">
            <a:extLst>
              <a:ext uri="{28A0092B-C50C-407E-A947-70E740481C1C}">
                <a14:useLocalDpi xmlns:a14="http://schemas.microsoft.com/office/drawing/2010/main" val="0"/>
              </a:ext>
            </a:extLst>
          </a:blip>
          <a:srcRect t="769" b="2406"/>
          <a:stretch/>
        </p:blipFill>
        <p:spPr>
          <a:xfrm>
            <a:off x="1746652" y="1453848"/>
            <a:ext cx="5650697" cy="5175552"/>
          </a:xfrm>
          <a:prstGeom prst="rect">
            <a:avLst/>
          </a:prstGeom>
        </p:spPr>
      </p:pic>
    </p:spTree>
    <p:extLst>
      <p:ext uri="{BB962C8B-B14F-4D97-AF65-F5344CB8AC3E}">
        <p14:creationId xmlns:p14="http://schemas.microsoft.com/office/powerpoint/2010/main" val="1156468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634BB-6449-FB4A-858C-474D85796649}"/>
              </a:ext>
            </a:extLst>
          </p:cNvPr>
          <p:cNvSpPr>
            <a:spLocks noGrp="1"/>
          </p:cNvSpPr>
          <p:nvPr>
            <p:ph type="title"/>
          </p:nvPr>
        </p:nvSpPr>
        <p:spPr/>
        <p:txBody>
          <a:bodyPr/>
          <a:lstStyle/>
          <a:p>
            <a:r>
              <a:rPr lang="en-US" dirty="0"/>
              <a:t>Summit Use Cases</a:t>
            </a:r>
          </a:p>
        </p:txBody>
      </p:sp>
      <p:pic>
        <p:nvPicPr>
          <p:cNvPr id="5" name="Picture 4">
            <a:extLst>
              <a:ext uri="{FF2B5EF4-FFF2-40B4-BE49-F238E27FC236}">
                <a16:creationId xmlns:a16="http://schemas.microsoft.com/office/drawing/2014/main" id="{4FCEEC42-16AA-4141-8C3B-D2B95F3FB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600200"/>
            <a:ext cx="8229600" cy="4557296"/>
          </a:xfrm>
          <a:prstGeom prst="rect">
            <a:avLst/>
          </a:prstGeom>
        </p:spPr>
      </p:pic>
    </p:spTree>
    <p:extLst>
      <p:ext uri="{BB962C8B-B14F-4D97-AF65-F5344CB8AC3E}">
        <p14:creationId xmlns:p14="http://schemas.microsoft.com/office/powerpoint/2010/main" val="1512941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255E6-5360-3B4C-A327-2FBBCFAFDA8F}"/>
              </a:ext>
            </a:extLst>
          </p:cNvPr>
          <p:cNvSpPr>
            <a:spLocks noGrp="1"/>
          </p:cNvSpPr>
          <p:nvPr>
            <p:ph type="title"/>
          </p:nvPr>
        </p:nvSpPr>
        <p:spPr/>
        <p:txBody>
          <a:bodyPr/>
          <a:lstStyle/>
          <a:p>
            <a:r>
              <a:rPr lang="en-US" dirty="0"/>
              <a:t>One Newell Node</a:t>
            </a:r>
          </a:p>
        </p:txBody>
      </p:sp>
      <p:pic>
        <p:nvPicPr>
          <p:cNvPr id="5" name="Picture 4">
            <a:extLst>
              <a:ext uri="{FF2B5EF4-FFF2-40B4-BE49-F238E27FC236}">
                <a16:creationId xmlns:a16="http://schemas.microsoft.com/office/drawing/2014/main" id="{8464810E-B90F-E54D-AE58-262C6E4A88E5}"/>
              </a:ext>
            </a:extLst>
          </p:cNvPr>
          <p:cNvPicPr>
            <a:picLocks noChangeAspect="1"/>
          </p:cNvPicPr>
          <p:nvPr/>
        </p:nvPicPr>
        <p:blipFill rotWithShape="1">
          <a:blip r:embed="rId2">
            <a:extLst>
              <a:ext uri="{28A0092B-C50C-407E-A947-70E740481C1C}">
                <a14:useLocalDpi xmlns:a14="http://schemas.microsoft.com/office/drawing/2010/main" val="0"/>
              </a:ext>
            </a:extLst>
          </a:blip>
          <a:srcRect t="4318"/>
          <a:stretch/>
        </p:blipFill>
        <p:spPr>
          <a:xfrm>
            <a:off x="1638300" y="1506701"/>
            <a:ext cx="5867400" cy="5065549"/>
          </a:xfrm>
          <a:prstGeom prst="rect">
            <a:avLst/>
          </a:prstGeom>
        </p:spPr>
      </p:pic>
    </p:spTree>
    <p:extLst>
      <p:ext uri="{BB962C8B-B14F-4D97-AF65-F5344CB8AC3E}">
        <p14:creationId xmlns:p14="http://schemas.microsoft.com/office/powerpoint/2010/main" val="1658271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noAutofit/>
          </a:bodyPr>
          <a:lstStyle/>
          <a:p>
            <a:r>
              <a:rPr lang="en-US" sz="4000" dirty="0"/>
              <a:t>MPI: Message Passing Interface</a:t>
            </a:r>
          </a:p>
        </p:txBody>
      </p:sp>
      <p:sp>
        <p:nvSpPr>
          <p:cNvPr id="36866" name="Content Placeholder 2"/>
          <p:cNvSpPr>
            <a:spLocks noGrp="1"/>
          </p:cNvSpPr>
          <p:nvPr>
            <p:ph idx="4294967295"/>
          </p:nvPr>
        </p:nvSpPr>
        <p:spPr>
          <a:xfrm>
            <a:off x="457200" y="1600200"/>
            <a:ext cx="8229600" cy="4525963"/>
          </a:xfrm>
        </p:spPr>
        <p:txBody>
          <a:bodyPr>
            <a:noAutofit/>
          </a:bodyPr>
          <a:lstStyle/>
          <a:p>
            <a:r>
              <a:rPr lang="en-US" sz="2400" dirty="0"/>
              <a:t>Standardized portable vendor-independent library for message-passing programming</a:t>
            </a:r>
          </a:p>
          <a:p>
            <a:pPr lvl="1"/>
            <a:r>
              <a:rPr lang="en-US" sz="2000" dirty="0"/>
              <a:t>Data is moved from the address space of one process to that of another process through cooperative operations on each process</a:t>
            </a:r>
          </a:p>
          <a:p>
            <a:r>
              <a:rPr lang="en-US" sz="2400" dirty="0"/>
              <a:t>Multiple implementations exist (both open-source and vendor-provided)</a:t>
            </a:r>
          </a:p>
          <a:p>
            <a:pPr lvl="1"/>
            <a:r>
              <a:rPr lang="en-US" sz="2000" dirty="0"/>
              <a:t>Every supercomputer has MPI installed</a:t>
            </a:r>
          </a:p>
          <a:p>
            <a:r>
              <a:rPr lang="en-US" sz="2400" dirty="0"/>
              <a:t>Support many languages</a:t>
            </a:r>
          </a:p>
          <a:p>
            <a:pPr lvl="1"/>
            <a:r>
              <a:rPr lang="en-US" sz="2000" dirty="0"/>
              <a:t>C/C++ and Fortran are always available on supercomputers</a:t>
            </a:r>
          </a:p>
          <a:p>
            <a:pPr lvl="1"/>
            <a:r>
              <a:rPr lang="en-US" sz="2000" dirty="0"/>
              <a:t>There are bindings for some other languages, but adoption is much less in real HPC</a:t>
            </a:r>
          </a:p>
        </p:txBody>
      </p:sp>
    </p:spTree>
    <p:extLst>
      <p:ext uri="{BB962C8B-B14F-4D97-AF65-F5344CB8AC3E}">
        <p14:creationId xmlns:p14="http://schemas.microsoft.com/office/powerpoint/2010/main" val="729397023"/>
      </p:ext>
    </p:extLst>
  </p:cSld>
  <p:clrMapOvr>
    <a:masterClrMapping/>
  </p:clrMapOvr>
  <p:transition spd="slow" advTm="14857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noAutofit/>
          </a:bodyPr>
          <a:lstStyle/>
          <a:p>
            <a:r>
              <a:rPr lang="en-US" sz="4000" dirty="0"/>
              <a:t>MPI: Message Passing Interface</a:t>
            </a:r>
          </a:p>
        </p:txBody>
      </p:sp>
      <p:sp>
        <p:nvSpPr>
          <p:cNvPr id="36866" name="Content Placeholder 2"/>
          <p:cNvSpPr>
            <a:spLocks noGrp="1"/>
          </p:cNvSpPr>
          <p:nvPr>
            <p:ph idx="4294967295"/>
          </p:nvPr>
        </p:nvSpPr>
        <p:spPr>
          <a:xfrm>
            <a:off x="457200" y="1600200"/>
            <a:ext cx="8229600" cy="4525963"/>
          </a:xfrm>
        </p:spPr>
        <p:txBody>
          <a:bodyPr>
            <a:noAutofit/>
          </a:bodyPr>
          <a:lstStyle/>
          <a:p>
            <a:r>
              <a:rPr lang="en-US" sz="2400" dirty="0"/>
              <a:t>Main concepts</a:t>
            </a:r>
          </a:p>
          <a:p>
            <a:pPr lvl="1"/>
            <a:r>
              <a:rPr lang="en-US" sz="2000" dirty="0"/>
              <a:t>Point-to-point operations: one process sends message to another</a:t>
            </a:r>
          </a:p>
          <a:p>
            <a:pPr lvl="1"/>
            <a:r>
              <a:rPr lang="en-US" sz="2000" dirty="0"/>
              <a:t>Communicator: group of processes</a:t>
            </a:r>
          </a:p>
          <a:p>
            <a:pPr lvl="1"/>
            <a:r>
              <a:rPr lang="en-US" sz="2000" dirty="0"/>
              <a:t>Collective communication: one process send message to all processes in a communicator</a:t>
            </a:r>
          </a:p>
          <a:p>
            <a:pPr lvl="1"/>
            <a:r>
              <a:rPr lang="en-US" sz="2000" dirty="0"/>
              <a:t>Synchronization between processes: process waits on a barrier until all processes of a group also reach this barrier</a:t>
            </a:r>
            <a:endParaRPr lang="en-US" sz="2400" dirty="0"/>
          </a:p>
          <a:p>
            <a:r>
              <a:rPr lang="en-US" sz="2400" dirty="0"/>
              <a:t>All distributed DL systems currently use some version of MPI</a:t>
            </a:r>
          </a:p>
        </p:txBody>
      </p:sp>
    </p:spTree>
    <p:extLst>
      <p:ext uri="{BB962C8B-B14F-4D97-AF65-F5344CB8AC3E}">
        <p14:creationId xmlns:p14="http://schemas.microsoft.com/office/powerpoint/2010/main" val="2466046923"/>
      </p:ext>
    </p:extLst>
  </p:cSld>
  <p:clrMapOvr>
    <a:masterClrMapping/>
  </p:clrMapOvr>
  <p:transition spd="slow" advTm="14857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dirty="0"/>
              <a:t>MPI Communicators and Ranks</a:t>
            </a:r>
          </a:p>
        </p:txBody>
      </p:sp>
      <p:sp>
        <p:nvSpPr>
          <p:cNvPr id="73731" name="Rectangle 3"/>
          <p:cNvSpPr>
            <a:spLocks noGrp="1" noChangeArrowheads="1"/>
          </p:cNvSpPr>
          <p:nvPr>
            <p:ph type="body" idx="4294967295"/>
          </p:nvPr>
        </p:nvSpPr>
        <p:spPr>
          <a:xfrm>
            <a:off x="457200" y="1600200"/>
            <a:ext cx="8229600" cy="4525963"/>
          </a:xfrm>
        </p:spPr>
        <p:txBody>
          <a:bodyPr/>
          <a:lstStyle/>
          <a:p>
            <a:r>
              <a:rPr lang="en-US" sz="2400" dirty="0"/>
              <a:t>Communicator is an object in MPI that defines a group of processes</a:t>
            </a:r>
          </a:p>
          <a:p>
            <a:r>
              <a:rPr lang="en-US" sz="2400" dirty="0"/>
              <a:t>Most MPI routines require you to specify the communicator</a:t>
            </a:r>
          </a:p>
          <a:p>
            <a:r>
              <a:rPr lang="en-US" sz="2400" dirty="0"/>
              <a:t>The process may belong to multiple communicators at the same time</a:t>
            </a:r>
          </a:p>
          <a:p>
            <a:r>
              <a:rPr lang="en-US" sz="2400" dirty="0"/>
              <a:t>Communicators are created by the programmer manually, except MPI_COMM_WORLD</a:t>
            </a:r>
          </a:p>
          <a:p>
            <a:pPr lvl="1"/>
            <a:r>
              <a:rPr lang="en-US" sz="2000" dirty="0"/>
              <a:t>MPI_COMM_WORLD is provided by the MPI runtime when program starts </a:t>
            </a:r>
          </a:p>
          <a:p>
            <a:pPr lvl="1"/>
            <a:r>
              <a:rPr lang="en-US" sz="2000" dirty="0"/>
              <a:t>Contains all available MPI processes</a:t>
            </a:r>
          </a:p>
        </p:txBody>
      </p:sp>
    </p:spTree>
    <p:extLst>
      <p:ext uri="{BB962C8B-B14F-4D97-AF65-F5344CB8AC3E}">
        <p14:creationId xmlns:p14="http://schemas.microsoft.com/office/powerpoint/2010/main" val="3531908974"/>
      </p:ext>
    </p:extLst>
  </p:cSld>
  <p:clrMapOvr>
    <a:masterClrMapping/>
  </p:clrMapOvr>
  <p:transition spd="slow" advTm="86035"/>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noAutofit/>
          </a:bodyPr>
          <a:lstStyle/>
          <a:p>
            <a:r>
              <a:rPr lang="en-US" sz="3200" dirty="0"/>
              <a:t>Different Computational Models: </a:t>
            </a:r>
            <a:br>
              <a:rPr lang="en-US" sz="3200" dirty="0"/>
            </a:br>
            <a:r>
              <a:rPr lang="en-US" sz="3200" dirty="0"/>
              <a:t>HPC vs. HTC</a:t>
            </a:r>
          </a:p>
        </p:txBody>
      </p:sp>
      <p:sp>
        <p:nvSpPr>
          <p:cNvPr id="18434" name="Content Placeholder 2"/>
          <p:cNvSpPr>
            <a:spLocks noGrp="1"/>
          </p:cNvSpPr>
          <p:nvPr>
            <p:ph idx="4294967295"/>
          </p:nvPr>
        </p:nvSpPr>
        <p:spPr>
          <a:xfrm>
            <a:off x="457200" y="1600200"/>
            <a:ext cx="8229600" cy="4525963"/>
          </a:xfrm>
        </p:spPr>
        <p:txBody>
          <a:bodyPr>
            <a:noAutofit/>
          </a:bodyPr>
          <a:lstStyle/>
          <a:p>
            <a:r>
              <a:rPr lang="en-US" sz="2800" dirty="0"/>
              <a:t>HPC = high-performance computing</a:t>
            </a:r>
          </a:p>
          <a:p>
            <a:pPr lvl="1"/>
            <a:r>
              <a:rPr lang="en-US" sz="2400" dirty="0"/>
              <a:t>Algorithm requires a lot of internode communication</a:t>
            </a:r>
          </a:p>
          <a:p>
            <a:pPr lvl="1"/>
            <a:r>
              <a:rPr lang="en-US" sz="2400" dirty="0"/>
              <a:t>Run on many low-latency interconnected (usually identical) nodes—expensive supercomputers</a:t>
            </a:r>
          </a:p>
          <a:p>
            <a:pPr lvl="1"/>
            <a:r>
              <a:rPr lang="en-US" sz="2400" dirty="0"/>
              <a:t>One program is run on many nodes (e.g., whole supercomputer) </a:t>
            </a:r>
          </a:p>
          <a:p>
            <a:pPr lvl="1"/>
            <a:r>
              <a:rPr lang="en-US" sz="2400" dirty="0"/>
              <a:t>We are interested in:</a:t>
            </a:r>
          </a:p>
          <a:p>
            <a:pPr lvl="2"/>
            <a:r>
              <a:rPr lang="en-US" sz="2000" dirty="0"/>
              <a:t>Speeding up computations to run very large number of iterations (e.g., timesteps of molecular simulation)</a:t>
            </a:r>
          </a:p>
          <a:p>
            <a:pPr lvl="2"/>
            <a:r>
              <a:rPr lang="en-US" sz="2000" dirty="0"/>
              <a:t>Calculating very large problem sizes (e.g., very </a:t>
            </a:r>
            <a:br>
              <a:rPr lang="en-US" sz="2000" dirty="0"/>
            </a:br>
            <a:r>
              <a:rPr lang="en-US" sz="2000" dirty="0"/>
              <a:t>large molecules)</a:t>
            </a:r>
          </a:p>
        </p:txBody>
      </p:sp>
    </p:spTree>
    <p:extLst>
      <p:ext uri="{BB962C8B-B14F-4D97-AF65-F5344CB8AC3E}">
        <p14:creationId xmlns:p14="http://schemas.microsoft.com/office/powerpoint/2010/main" val="1420597734"/>
      </p:ext>
    </p:extLst>
  </p:cSld>
  <p:clrMapOvr>
    <a:masterClrMapping/>
  </p:clrMapOvr>
  <p:transition spd="slow" advTm="12889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dirty="0"/>
              <a:t>MPI Communicators and Ranks</a:t>
            </a:r>
          </a:p>
        </p:txBody>
      </p:sp>
      <p:sp>
        <p:nvSpPr>
          <p:cNvPr id="73731" name="Rectangle 3"/>
          <p:cNvSpPr>
            <a:spLocks noGrp="1" noChangeArrowheads="1"/>
          </p:cNvSpPr>
          <p:nvPr>
            <p:ph type="body" idx="4294967295"/>
          </p:nvPr>
        </p:nvSpPr>
        <p:spPr>
          <a:xfrm>
            <a:off x="457200" y="1600200"/>
            <a:ext cx="8229600" cy="4525963"/>
          </a:xfrm>
        </p:spPr>
        <p:txBody>
          <a:bodyPr/>
          <a:lstStyle/>
          <a:p>
            <a:r>
              <a:rPr lang="en-US" sz="2400" dirty="0"/>
              <a:t>Within a communicator, every process has a “rank”—a unique integer identifier assigned by MPI runtime. Rank numbers begin at zero and contiguous.</a:t>
            </a:r>
          </a:p>
          <a:p>
            <a:r>
              <a:rPr lang="en-US" sz="2400" dirty="0"/>
              <a:t>Ranks are used by the programmer to specify the source and destination of messages</a:t>
            </a:r>
          </a:p>
          <a:p>
            <a:pPr lvl="1"/>
            <a:r>
              <a:rPr lang="en-US" sz="2000" dirty="0"/>
              <a:t>Often used conditionally by the application to control program execution</a:t>
            </a:r>
          </a:p>
          <a:p>
            <a:pPr marL="457200" lvl="1" indent="0">
              <a:buNone/>
            </a:pPr>
            <a:endParaRPr lang="en-US" sz="2000" dirty="0"/>
          </a:p>
          <a:p>
            <a:pPr marL="457200" lvl="1" indent="0">
              <a:buNone/>
            </a:pPr>
            <a:r>
              <a:rPr lang="en-US" sz="2000" dirty="0">
                <a:latin typeface="Courier"/>
              </a:rPr>
              <a:t>if (rank == 0) {</a:t>
            </a:r>
          </a:p>
          <a:p>
            <a:pPr marL="457200" lvl="1" indent="0">
              <a:buNone/>
            </a:pPr>
            <a:r>
              <a:rPr lang="en-US" sz="2000" dirty="0">
                <a:latin typeface="Courier"/>
              </a:rPr>
              <a:t>} // do this</a:t>
            </a:r>
          </a:p>
          <a:p>
            <a:pPr marL="457200" lvl="1" indent="0">
              <a:buNone/>
            </a:pPr>
            <a:r>
              <a:rPr lang="en-US" sz="2000" dirty="0">
                <a:latin typeface="Courier"/>
              </a:rPr>
              <a:t>else if (rank == 1) {</a:t>
            </a:r>
          </a:p>
          <a:p>
            <a:pPr marL="457200" lvl="1" indent="0">
              <a:buNone/>
            </a:pPr>
            <a:r>
              <a:rPr lang="en-US" sz="2000" dirty="0">
                <a:latin typeface="Courier"/>
              </a:rPr>
              <a:t>  // do that</a:t>
            </a:r>
          </a:p>
          <a:p>
            <a:pPr marL="457200" lvl="1" indent="0">
              <a:buNone/>
            </a:pPr>
            <a:r>
              <a:rPr lang="en-US" sz="2000" dirty="0">
                <a:latin typeface="Courier"/>
              </a:rPr>
              <a:t>}</a:t>
            </a:r>
          </a:p>
        </p:txBody>
      </p:sp>
    </p:spTree>
    <p:extLst>
      <p:ext uri="{BB962C8B-B14F-4D97-AF65-F5344CB8AC3E}">
        <p14:creationId xmlns:p14="http://schemas.microsoft.com/office/powerpoint/2010/main" val="994427959"/>
      </p:ext>
    </p:extLst>
  </p:cSld>
  <p:clrMapOvr>
    <a:masterClrMapping/>
  </p:clrMapOvr>
  <p:transition spd="slow" advTm="86035"/>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457200" y="228600"/>
            <a:ext cx="8229600" cy="1143000"/>
          </a:xfrm>
        </p:spPr>
        <p:txBody>
          <a:bodyPr>
            <a:noAutofit/>
          </a:bodyPr>
          <a:lstStyle/>
          <a:p>
            <a:r>
              <a:rPr lang="en-US" dirty="0"/>
              <a:t>Virtual Topologies</a:t>
            </a:r>
          </a:p>
        </p:txBody>
      </p:sp>
      <p:sp>
        <p:nvSpPr>
          <p:cNvPr id="40962" name="Content Placeholder 2"/>
          <p:cNvSpPr>
            <a:spLocks noGrp="1"/>
          </p:cNvSpPr>
          <p:nvPr>
            <p:ph idx="1"/>
          </p:nvPr>
        </p:nvSpPr>
        <p:spPr>
          <a:xfrm>
            <a:off x="457200" y="1600200"/>
            <a:ext cx="4572000" cy="4525963"/>
          </a:xfrm>
        </p:spPr>
        <p:txBody>
          <a:bodyPr>
            <a:noAutofit/>
          </a:bodyPr>
          <a:lstStyle/>
          <a:p>
            <a:r>
              <a:rPr lang="en-US" sz="2000" dirty="0"/>
              <a:t>Virtual topology describes a mapping/ordering of MPI processes into a geometric “shape.”</a:t>
            </a:r>
          </a:p>
          <a:p>
            <a:r>
              <a:rPr lang="en-US" sz="2000" dirty="0"/>
              <a:t>The two main types of topologies supported by MPI are Cartesian (grid) and graph.</a:t>
            </a:r>
          </a:p>
          <a:p>
            <a:pPr lvl="1"/>
            <a:r>
              <a:rPr lang="en-US" sz="1800" dirty="0"/>
              <a:t>Cartesian topology might prove convenient for an application that requires four-way nearest-neighbor communications for grid-based data.</a:t>
            </a:r>
          </a:p>
          <a:p>
            <a:r>
              <a:rPr lang="en-US" sz="2000" dirty="0"/>
              <a:t>MPI topologies are virtual—there may be no relation between the physical structure of the parallel machine and the process topology.</a:t>
            </a:r>
          </a:p>
        </p:txBody>
      </p:sp>
      <p:pic>
        <p:nvPicPr>
          <p:cNvPr id="40964" name="Picture 4"/>
          <p:cNvPicPr>
            <a:picLocks noChangeAspect="1"/>
          </p:cNvPicPr>
          <p:nvPr/>
        </p:nvPicPr>
        <p:blipFill>
          <a:blip r:embed="rId3"/>
          <a:srcRect/>
          <a:stretch>
            <a:fillRect/>
          </a:stretch>
        </p:blipFill>
        <p:spPr bwMode="auto">
          <a:xfrm>
            <a:off x="5245305" y="1600200"/>
            <a:ext cx="3441495" cy="3365500"/>
          </a:xfrm>
          <a:prstGeom prst="rect">
            <a:avLst/>
          </a:prstGeom>
          <a:noFill/>
          <a:ln w="9525">
            <a:noFill/>
            <a:miter lim="800000"/>
            <a:headEnd/>
            <a:tailEnd/>
          </a:ln>
        </p:spPr>
      </p:pic>
      <p:sp>
        <p:nvSpPr>
          <p:cNvPr id="40965" name="TextBox 5"/>
          <p:cNvSpPr txBox="1">
            <a:spLocks noChangeArrowheads="1"/>
          </p:cNvSpPr>
          <p:nvPr/>
        </p:nvSpPr>
        <p:spPr bwMode="auto">
          <a:xfrm>
            <a:off x="5245305" y="4953000"/>
            <a:ext cx="3441494" cy="533400"/>
          </a:xfrm>
          <a:prstGeom prst="rect">
            <a:avLst/>
          </a:prstGeom>
          <a:noFill/>
          <a:ln w="9525">
            <a:noFill/>
            <a:miter lim="800000"/>
            <a:headEnd/>
            <a:tailEnd/>
          </a:ln>
        </p:spPr>
        <p:txBody>
          <a:bodyPr wrap="square">
            <a:noAutofit/>
          </a:bodyPr>
          <a:lstStyle/>
          <a:p>
            <a:r>
              <a:rPr lang="en-US" sz="1400" b="0" dirty="0"/>
              <a:t>16 processors organized to 2D Cartesian communicator</a:t>
            </a:r>
          </a:p>
        </p:txBody>
      </p:sp>
    </p:spTree>
    <p:extLst>
      <p:ext uri="{BB962C8B-B14F-4D97-AF65-F5344CB8AC3E}">
        <p14:creationId xmlns:p14="http://schemas.microsoft.com/office/powerpoint/2010/main" val="2285936243"/>
      </p:ext>
    </p:extLst>
  </p:cSld>
  <p:clrMapOvr>
    <a:masterClrMapping/>
  </p:clrMapOvr>
  <p:transition spd="slow" advTm="87287"/>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noAutofit/>
          </a:bodyPr>
          <a:lstStyle/>
          <a:p>
            <a:r>
              <a:rPr lang="en-US" dirty="0"/>
              <a:t>MPI: Point-to-Point Operations</a:t>
            </a:r>
          </a:p>
        </p:txBody>
      </p:sp>
      <p:sp>
        <p:nvSpPr>
          <p:cNvPr id="3" name="Content Placeholder 2"/>
          <p:cNvSpPr>
            <a:spLocks noGrp="1"/>
          </p:cNvSpPr>
          <p:nvPr>
            <p:ph idx="1"/>
          </p:nvPr>
        </p:nvSpPr>
        <p:spPr>
          <a:xfrm>
            <a:off x="457200" y="1600200"/>
            <a:ext cx="4552950" cy="4525963"/>
          </a:xfrm>
        </p:spPr>
        <p:txBody>
          <a:bodyPr>
            <a:noAutofit/>
          </a:bodyPr>
          <a:lstStyle/>
          <a:p>
            <a:r>
              <a:rPr lang="en-US" sz="2000" dirty="0"/>
              <a:t>General approach: message passing between two nodes</a:t>
            </a:r>
          </a:p>
          <a:p>
            <a:pPr lvl="1"/>
            <a:r>
              <a:rPr lang="en-US" sz="1800" dirty="0"/>
              <a:t>Process A calls SEND</a:t>
            </a:r>
          </a:p>
          <a:p>
            <a:pPr lvl="1"/>
            <a:r>
              <a:rPr lang="en-US" sz="1800" dirty="0"/>
              <a:t>Process B calls RECV</a:t>
            </a:r>
          </a:p>
        </p:txBody>
      </p:sp>
      <p:pic>
        <p:nvPicPr>
          <p:cNvPr id="8" name="Picture 3"/>
          <p:cNvPicPr>
            <a:picLocks noChangeAspect="1"/>
          </p:cNvPicPr>
          <p:nvPr/>
        </p:nvPicPr>
        <p:blipFill>
          <a:blip r:embed="rId3"/>
          <a:srcRect/>
          <a:stretch>
            <a:fillRect/>
          </a:stretch>
        </p:blipFill>
        <p:spPr bwMode="auto">
          <a:xfrm>
            <a:off x="5105400" y="1600200"/>
            <a:ext cx="3581400" cy="1924529"/>
          </a:xfrm>
          <a:prstGeom prst="rect">
            <a:avLst/>
          </a:prstGeom>
          <a:noFill/>
          <a:ln w="9525">
            <a:noFill/>
            <a:miter lim="800000"/>
            <a:headEnd/>
            <a:tailEnd/>
          </a:ln>
        </p:spPr>
      </p:pic>
      <p:sp>
        <p:nvSpPr>
          <p:cNvPr id="9" name="Rectangle 4"/>
          <p:cNvSpPr>
            <a:spLocks noChangeArrowheads="1"/>
          </p:cNvSpPr>
          <p:nvPr/>
        </p:nvSpPr>
        <p:spPr bwMode="auto">
          <a:xfrm>
            <a:off x="5105400" y="3507108"/>
            <a:ext cx="3581400" cy="276999"/>
          </a:xfrm>
          <a:prstGeom prst="rect">
            <a:avLst/>
          </a:prstGeom>
          <a:noFill/>
          <a:ln w="9525">
            <a:noFill/>
            <a:miter lim="800000"/>
            <a:headEnd/>
            <a:tailEnd/>
          </a:ln>
        </p:spPr>
        <p:txBody>
          <a:bodyPr wrap="square">
            <a:noAutofit/>
          </a:bodyPr>
          <a:lstStyle/>
          <a:p>
            <a:pPr algn="r" eaLnBrk="0" hangingPunct="0"/>
            <a:r>
              <a:rPr lang="en-US" sz="1200" b="0" dirty="0">
                <a:solidFill>
                  <a:schemeClr val="bg1">
                    <a:lumMod val="50000"/>
                  </a:schemeClr>
                </a:solidFill>
              </a:rPr>
              <a:t>Source: https://computing.llnl.gov/tutorials/mpi/</a:t>
            </a:r>
          </a:p>
        </p:txBody>
      </p:sp>
    </p:spTree>
    <p:extLst>
      <p:ext uri="{BB962C8B-B14F-4D97-AF65-F5344CB8AC3E}">
        <p14:creationId xmlns:p14="http://schemas.microsoft.com/office/powerpoint/2010/main" val="3518448721"/>
      </p:ext>
    </p:extLst>
  </p:cSld>
  <p:clrMapOvr>
    <a:masterClrMapping/>
  </p:clrMapOvr>
  <p:transition spd="slow" advTm="99094"/>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noAutofit/>
          </a:bodyPr>
          <a:lstStyle/>
          <a:p>
            <a:r>
              <a:rPr lang="en-US" dirty="0"/>
              <a:t>MPI: Point-to-Point Operations</a:t>
            </a:r>
          </a:p>
        </p:txBody>
      </p:sp>
      <p:sp>
        <p:nvSpPr>
          <p:cNvPr id="3" name="Content Placeholder 2"/>
          <p:cNvSpPr>
            <a:spLocks noGrp="1"/>
          </p:cNvSpPr>
          <p:nvPr>
            <p:ph idx="1"/>
          </p:nvPr>
        </p:nvSpPr>
        <p:spPr>
          <a:xfrm>
            <a:off x="457200" y="1521125"/>
            <a:ext cx="4591050" cy="4525963"/>
          </a:xfrm>
        </p:spPr>
        <p:txBody>
          <a:bodyPr>
            <a:noAutofit/>
          </a:bodyPr>
          <a:lstStyle/>
          <a:p>
            <a:r>
              <a:rPr lang="en-US" sz="2000" dirty="0"/>
              <a:t>Types of point-to-point operations</a:t>
            </a:r>
          </a:p>
          <a:p>
            <a:pPr lvl="1"/>
            <a:r>
              <a:rPr lang="en-US" sz="1800" dirty="0"/>
              <a:t>Blocking</a:t>
            </a:r>
          </a:p>
          <a:p>
            <a:pPr lvl="2"/>
            <a:r>
              <a:rPr lang="en-US" sz="1600" dirty="0"/>
              <a:t>Process A SEND call will not return until sending buffer is safe to modify (i.e., data has been copied to some system buffer or already transmitted to process B)</a:t>
            </a:r>
          </a:p>
          <a:p>
            <a:pPr lvl="1"/>
            <a:r>
              <a:rPr lang="en-US" sz="1800" dirty="0"/>
              <a:t>Non-blocking</a:t>
            </a:r>
          </a:p>
          <a:p>
            <a:pPr lvl="2"/>
            <a:r>
              <a:rPr lang="en-US" sz="1600" dirty="0"/>
              <a:t>Return immediately</a:t>
            </a:r>
          </a:p>
          <a:p>
            <a:pPr lvl="2"/>
            <a:r>
              <a:rPr lang="en-US" sz="1600" dirty="0"/>
              <a:t>Simply request MPI library to perform SEND/RECV operation</a:t>
            </a:r>
          </a:p>
          <a:p>
            <a:pPr lvl="2"/>
            <a:r>
              <a:rPr lang="en-US" sz="1600" dirty="0"/>
              <a:t>User cannot predict when the data will actually be transmitted</a:t>
            </a:r>
          </a:p>
          <a:p>
            <a:pPr lvl="2"/>
            <a:r>
              <a:rPr lang="en-US" sz="1600" dirty="0"/>
              <a:t>Not safe to modify buffer until transmission is completed (there are special WAIT routines)</a:t>
            </a:r>
          </a:p>
          <a:p>
            <a:pPr lvl="2"/>
            <a:r>
              <a:rPr lang="en-US" sz="1600" dirty="0"/>
              <a:t>Used to overlap computations and communication</a:t>
            </a:r>
          </a:p>
        </p:txBody>
      </p:sp>
      <p:pic>
        <p:nvPicPr>
          <p:cNvPr id="43011" name="Picture 3"/>
          <p:cNvPicPr>
            <a:picLocks noChangeAspect="1"/>
          </p:cNvPicPr>
          <p:nvPr/>
        </p:nvPicPr>
        <p:blipFill>
          <a:blip r:embed="rId3"/>
          <a:srcRect/>
          <a:stretch>
            <a:fillRect/>
          </a:stretch>
        </p:blipFill>
        <p:spPr bwMode="auto">
          <a:xfrm>
            <a:off x="5105400" y="1600200"/>
            <a:ext cx="3581400" cy="1924529"/>
          </a:xfrm>
          <a:prstGeom prst="rect">
            <a:avLst/>
          </a:prstGeom>
          <a:noFill/>
          <a:ln w="9525">
            <a:noFill/>
            <a:miter lim="800000"/>
            <a:headEnd/>
            <a:tailEnd/>
          </a:ln>
        </p:spPr>
      </p:pic>
      <p:sp>
        <p:nvSpPr>
          <p:cNvPr id="43012" name="Rectangle 4"/>
          <p:cNvSpPr>
            <a:spLocks noChangeArrowheads="1"/>
          </p:cNvSpPr>
          <p:nvPr/>
        </p:nvSpPr>
        <p:spPr bwMode="auto">
          <a:xfrm>
            <a:off x="5105400" y="3507108"/>
            <a:ext cx="3581400" cy="276999"/>
          </a:xfrm>
          <a:prstGeom prst="rect">
            <a:avLst/>
          </a:prstGeom>
          <a:noFill/>
          <a:ln w="9525">
            <a:noFill/>
            <a:miter lim="800000"/>
            <a:headEnd/>
            <a:tailEnd/>
          </a:ln>
        </p:spPr>
        <p:txBody>
          <a:bodyPr wrap="square">
            <a:noAutofit/>
          </a:bodyPr>
          <a:lstStyle/>
          <a:p>
            <a:pPr algn="r" eaLnBrk="0" hangingPunct="0"/>
            <a:r>
              <a:rPr lang="en-US" sz="1200" b="0" dirty="0">
                <a:solidFill>
                  <a:schemeClr val="bg1">
                    <a:lumMod val="50000"/>
                  </a:schemeClr>
                </a:solidFill>
              </a:rPr>
              <a:t>Source: https://computing.llnl.gov/tutorials/mpi/</a:t>
            </a:r>
          </a:p>
        </p:txBody>
      </p:sp>
    </p:spTree>
    <p:extLst>
      <p:ext uri="{BB962C8B-B14F-4D97-AF65-F5344CB8AC3E}">
        <p14:creationId xmlns:p14="http://schemas.microsoft.com/office/powerpoint/2010/main" val="1202680545"/>
      </p:ext>
    </p:extLst>
  </p:cSld>
  <p:clrMapOvr>
    <a:masterClrMapping/>
  </p:clrMapOvr>
  <p:transition spd="slow" advTm="99094"/>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noAutofit/>
          </a:bodyPr>
          <a:lstStyle/>
          <a:p>
            <a:r>
              <a:rPr lang="en-US" sz="3200" dirty="0"/>
              <a:t>MPI: Point-to-Point </a:t>
            </a:r>
            <a:br>
              <a:rPr lang="en-US" sz="3200" dirty="0"/>
            </a:br>
            <a:r>
              <a:rPr lang="en-US" sz="3200" dirty="0"/>
              <a:t>Operations (Examples)</a:t>
            </a:r>
          </a:p>
        </p:txBody>
      </p:sp>
      <p:sp>
        <p:nvSpPr>
          <p:cNvPr id="45058" name="TextBox 4"/>
          <p:cNvSpPr txBox="1">
            <a:spLocks noChangeArrowheads="1"/>
          </p:cNvSpPr>
          <p:nvPr/>
        </p:nvSpPr>
        <p:spPr bwMode="auto">
          <a:xfrm>
            <a:off x="457200" y="1646236"/>
            <a:ext cx="8229600" cy="1169987"/>
          </a:xfrm>
          <a:prstGeom prst="rect">
            <a:avLst/>
          </a:prstGeom>
          <a:noFill/>
          <a:ln w="9525">
            <a:noFill/>
            <a:miter lim="800000"/>
            <a:headEnd/>
            <a:tailEnd/>
          </a:ln>
        </p:spPr>
        <p:txBody>
          <a:bodyPr wrap="square">
            <a:noAutofit/>
          </a:bodyPr>
          <a:lstStyle/>
          <a:p>
            <a:pPr eaLnBrk="0" hangingPunct="0"/>
            <a:r>
              <a:rPr lang="en-US" sz="1400" dirty="0">
                <a:latin typeface="Courier" pitchFamily="49" charset="0"/>
              </a:rPr>
              <a:t>MPI_Send(void* data, int count, MPI_Datatype datatype, int destination, </a:t>
            </a:r>
            <a:br>
              <a:rPr lang="en-US" sz="1400" dirty="0">
                <a:latin typeface="Courier" pitchFamily="49" charset="0"/>
              </a:rPr>
            </a:br>
            <a:r>
              <a:rPr lang="en-US" sz="1400" dirty="0">
                <a:latin typeface="Courier" pitchFamily="49" charset="0"/>
              </a:rPr>
              <a:t>	int tag, MPI_Comm communicator)</a:t>
            </a:r>
          </a:p>
          <a:p>
            <a:pPr eaLnBrk="0" hangingPunct="0"/>
            <a:endParaRPr lang="en-US" sz="1400" dirty="0">
              <a:latin typeface="Courier" pitchFamily="49" charset="0"/>
            </a:endParaRPr>
          </a:p>
          <a:p>
            <a:pPr eaLnBrk="0" hangingPunct="0"/>
            <a:r>
              <a:rPr lang="en-US" sz="1400" dirty="0">
                <a:latin typeface="Courier" pitchFamily="49" charset="0"/>
              </a:rPr>
              <a:t>MPI_Recv(void* data, int count, MPI_Datatype datatype, int source, </a:t>
            </a:r>
            <a:br>
              <a:rPr lang="en-US" sz="1400" dirty="0">
                <a:latin typeface="Courier" pitchFamily="49" charset="0"/>
              </a:rPr>
            </a:br>
            <a:r>
              <a:rPr lang="en-US" sz="1400" dirty="0">
                <a:latin typeface="Courier" pitchFamily="49" charset="0"/>
              </a:rPr>
              <a:t>	int tag, MPI_Comm communicator, MPI_Status* status)</a:t>
            </a:r>
          </a:p>
        </p:txBody>
      </p:sp>
      <p:sp>
        <p:nvSpPr>
          <p:cNvPr id="7" name="Content Placeholder 2">
            <a:extLst>
              <a:ext uri="{FF2B5EF4-FFF2-40B4-BE49-F238E27FC236}">
                <a16:creationId xmlns:a16="http://schemas.microsoft.com/office/drawing/2014/main" id="{3D303B5B-41B5-41BE-84A6-F1982A2BFA47}"/>
              </a:ext>
            </a:extLst>
          </p:cNvPr>
          <p:cNvSpPr txBox="1">
            <a:spLocks/>
          </p:cNvSpPr>
          <p:nvPr/>
        </p:nvSpPr>
        <p:spPr>
          <a:xfrm>
            <a:off x="457200" y="3044824"/>
            <a:ext cx="8229600" cy="3127376"/>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eaLnBrk="0" hangingPunct="0">
              <a:buFont typeface="Arial" charset="0"/>
              <a:buNone/>
            </a:pPr>
            <a:r>
              <a:rPr lang="en-US" sz="1800" dirty="0"/>
              <a:t>Send and receive data </a:t>
            </a:r>
          </a:p>
          <a:p>
            <a:pPr marL="0" indent="0" eaLnBrk="0" hangingPunct="0">
              <a:buFont typeface="Arial" charset="0"/>
              <a:buNone/>
            </a:pPr>
            <a:r>
              <a:rPr lang="en-US" sz="1800" dirty="0"/>
              <a:t>	of type `datatype` </a:t>
            </a:r>
          </a:p>
          <a:p>
            <a:pPr marL="0" indent="0" eaLnBrk="0" hangingPunct="0">
              <a:buFont typeface="Arial" charset="0"/>
              <a:buNone/>
            </a:pPr>
            <a:r>
              <a:rPr lang="en-US" sz="1800" dirty="0"/>
              <a:t>	from buffer `data` </a:t>
            </a:r>
          </a:p>
          <a:p>
            <a:pPr marL="0" indent="0" eaLnBrk="0" hangingPunct="0">
              <a:buFont typeface="Arial" charset="0"/>
              <a:buNone/>
            </a:pPr>
            <a:r>
              <a:rPr lang="en-US" sz="1800" dirty="0"/>
              <a:t>	of length `count` </a:t>
            </a:r>
          </a:p>
          <a:p>
            <a:pPr marL="0" indent="0" eaLnBrk="0" hangingPunct="0">
              <a:buFont typeface="Arial" charset="0"/>
              <a:buNone/>
            </a:pPr>
            <a:r>
              <a:rPr lang="en-US" sz="1800" dirty="0"/>
              <a:t>	to the process with rank `destination` (or from process with rank `source`) within communicator `communicator`.</a:t>
            </a:r>
          </a:p>
          <a:p>
            <a:pPr marL="0" indent="0" eaLnBrk="0" hangingPunct="0">
              <a:buFont typeface="Arial" charset="0"/>
              <a:buNone/>
            </a:pPr>
            <a:endParaRPr lang="en-US" sz="1800" dirty="0"/>
          </a:p>
          <a:p>
            <a:pPr marL="0" indent="0" eaLnBrk="0" hangingPunct="0">
              <a:buFont typeface="Arial" charset="0"/>
              <a:buNone/>
            </a:pPr>
            <a:r>
              <a:rPr lang="en-US" sz="1800" dirty="0"/>
              <a:t>MPI_Datatype options: MPI_BYTE, MPI_INT, MPI_DOUBLE, and so on</a:t>
            </a:r>
          </a:p>
        </p:txBody>
      </p:sp>
    </p:spTree>
    <p:extLst>
      <p:ext uri="{BB962C8B-B14F-4D97-AF65-F5344CB8AC3E}">
        <p14:creationId xmlns:p14="http://schemas.microsoft.com/office/powerpoint/2010/main" val="1973183796"/>
      </p:ext>
    </p:extLst>
  </p:cSld>
  <p:clrMapOvr>
    <a:masterClrMapping/>
  </p:clrMapOvr>
  <p:transition spd="slow" advTm="51557"/>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457200" y="228600"/>
            <a:ext cx="8229600" cy="1143000"/>
          </a:xfrm>
        </p:spPr>
        <p:txBody>
          <a:bodyPr/>
          <a:lstStyle/>
          <a:p>
            <a:r>
              <a:rPr lang="en-US" dirty="0"/>
              <a:t>MPI: Collective Operations</a:t>
            </a:r>
          </a:p>
        </p:txBody>
      </p:sp>
      <p:sp>
        <p:nvSpPr>
          <p:cNvPr id="49154" name="Content Placeholder 2"/>
          <p:cNvSpPr>
            <a:spLocks noGrp="1"/>
          </p:cNvSpPr>
          <p:nvPr>
            <p:ph idx="1"/>
          </p:nvPr>
        </p:nvSpPr>
        <p:spPr>
          <a:xfrm>
            <a:off x="457200" y="1600200"/>
            <a:ext cx="3886200" cy="4525963"/>
          </a:xfrm>
        </p:spPr>
        <p:txBody>
          <a:bodyPr/>
          <a:lstStyle/>
          <a:p>
            <a:r>
              <a:rPr lang="en-US" sz="2400" dirty="0"/>
              <a:t>Communication between </a:t>
            </a:r>
            <a:br>
              <a:rPr lang="en-US" sz="2400" dirty="0"/>
            </a:br>
            <a:r>
              <a:rPr lang="en-US" sz="2400" dirty="0"/>
              <a:t>all processes of a group</a:t>
            </a:r>
          </a:p>
          <a:p>
            <a:r>
              <a:rPr lang="en-US" sz="2400" dirty="0"/>
              <a:t>One-to-many</a:t>
            </a:r>
          </a:p>
          <a:p>
            <a:pPr lvl="1"/>
            <a:r>
              <a:rPr lang="en-US" sz="2000" dirty="0"/>
              <a:t>Broadcast</a:t>
            </a:r>
          </a:p>
          <a:p>
            <a:pPr lvl="1"/>
            <a:r>
              <a:rPr lang="en-US" sz="2000" dirty="0"/>
              <a:t>Scatter</a:t>
            </a:r>
          </a:p>
          <a:p>
            <a:r>
              <a:rPr lang="en-US" sz="2400" dirty="0"/>
              <a:t>Many-to-one</a:t>
            </a:r>
          </a:p>
          <a:p>
            <a:pPr lvl="1"/>
            <a:r>
              <a:rPr lang="en-US" sz="2000" dirty="0"/>
              <a:t>Gather</a:t>
            </a:r>
          </a:p>
          <a:p>
            <a:pPr lvl="1"/>
            <a:r>
              <a:rPr lang="en-US" sz="2000" dirty="0"/>
              <a:t>Reduction</a:t>
            </a:r>
          </a:p>
          <a:p>
            <a:r>
              <a:rPr lang="en-US" sz="2400" dirty="0"/>
              <a:t>All-to-all</a:t>
            </a:r>
          </a:p>
          <a:p>
            <a:r>
              <a:rPr lang="en-US" sz="2400" dirty="0"/>
              <a:t>Barrier</a:t>
            </a:r>
          </a:p>
        </p:txBody>
      </p:sp>
      <p:sp>
        <p:nvSpPr>
          <p:cNvPr id="49156" name="Rectangle 4"/>
          <p:cNvSpPr>
            <a:spLocks noChangeArrowheads="1"/>
          </p:cNvSpPr>
          <p:nvPr/>
        </p:nvSpPr>
        <p:spPr bwMode="auto">
          <a:xfrm>
            <a:off x="4646712" y="4859179"/>
            <a:ext cx="4040088" cy="398621"/>
          </a:xfrm>
          <a:prstGeom prst="rect">
            <a:avLst/>
          </a:prstGeom>
          <a:noFill/>
          <a:ln w="9525">
            <a:noFill/>
            <a:miter lim="800000"/>
            <a:headEnd/>
            <a:tailEnd/>
          </a:ln>
        </p:spPr>
        <p:txBody>
          <a:bodyPr wrap="square" anchor="t">
            <a:noAutofit/>
          </a:bodyPr>
          <a:lstStyle/>
          <a:p>
            <a:pPr algn="r" eaLnBrk="0" hangingPunct="0"/>
            <a:r>
              <a:rPr lang="en-US" sz="1200" b="0" dirty="0">
                <a:solidFill>
                  <a:schemeClr val="bg1">
                    <a:lumMod val="50000"/>
                  </a:schemeClr>
                </a:solidFill>
              </a:rPr>
              <a:t>Source: https://computing.llnl.gov/tutorials/mpi/</a:t>
            </a:r>
          </a:p>
        </p:txBody>
      </p:sp>
      <p:pic>
        <p:nvPicPr>
          <p:cNvPr id="8" name="Picture 3">
            <a:extLst>
              <a:ext uri="{FF2B5EF4-FFF2-40B4-BE49-F238E27FC236}">
                <a16:creationId xmlns:a16="http://schemas.microsoft.com/office/drawing/2014/main" id="{70BFBB12-DDCD-47F4-8377-6C2509D4D615}"/>
              </a:ext>
            </a:extLst>
          </p:cNvPr>
          <p:cNvPicPr>
            <a:picLocks noChangeAspect="1"/>
          </p:cNvPicPr>
          <p:nvPr/>
        </p:nvPicPr>
        <p:blipFill rotWithShape="1">
          <a:blip r:embed="rId3"/>
          <a:srcRect b="2174"/>
          <a:stretch/>
        </p:blipFill>
        <p:spPr bwMode="auto">
          <a:xfrm>
            <a:off x="4646712" y="1600200"/>
            <a:ext cx="4040088" cy="3143250"/>
          </a:xfrm>
          <a:prstGeom prst="rect">
            <a:avLst/>
          </a:prstGeom>
          <a:noFill/>
          <a:ln w="9525">
            <a:noFill/>
            <a:miter lim="800000"/>
            <a:headEnd/>
            <a:tailEnd/>
          </a:ln>
        </p:spPr>
      </p:pic>
    </p:spTree>
    <p:extLst>
      <p:ext uri="{BB962C8B-B14F-4D97-AF65-F5344CB8AC3E}">
        <p14:creationId xmlns:p14="http://schemas.microsoft.com/office/powerpoint/2010/main" val="424949876"/>
      </p:ext>
    </p:extLst>
  </p:cSld>
  <p:clrMapOvr>
    <a:masterClrMapping/>
  </p:clrMapOvr>
  <p:transition spd="slow" advTm="121961"/>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457200" y="228600"/>
            <a:ext cx="8229600" cy="1143000"/>
          </a:xfrm>
        </p:spPr>
        <p:txBody>
          <a:bodyPr/>
          <a:lstStyle/>
          <a:p>
            <a:r>
              <a:rPr lang="en-US" dirty="0"/>
              <a:t>MPI: Collective Operations</a:t>
            </a:r>
          </a:p>
        </p:txBody>
      </p:sp>
      <p:sp>
        <p:nvSpPr>
          <p:cNvPr id="51202" name="Content Placeholder 2"/>
          <p:cNvSpPr>
            <a:spLocks noGrp="1"/>
          </p:cNvSpPr>
          <p:nvPr>
            <p:ph idx="4294967295"/>
          </p:nvPr>
        </p:nvSpPr>
        <p:spPr>
          <a:xfrm>
            <a:off x="457200" y="1600200"/>
            <a:ext cx="5791200" cy="4525963"/>
          </a:xfrm>
        </p:spPr>
        <p:txBody>
          <a:bodyPr/>
          <a:lstStyle/>
          <a:p>
            <a:r>
              <a:rPr lang="en-US" sz="1800" dirty="0"/>
              <a:t>Broadcast</a:t>
            </a:r>
            <a:br>
              <a:rPr lang="en-US" sz="1600" dirty="0">
                <a:latin typeface="Courier"/>
              </a:rPr>
            </a:br>
            <a:r>
              <a:rPr lang="en-US" sz="1600" dirty="0">
                <a:latin typeface="Courier"/>
              </a:rPr>
              <a:t>MPI_Bcast(void* data, int count, 	MPI_Datatype datatype, int root, 	MPI_Comm communicator)</a:t>
            </a:r>
          </a:p>
          <a:p>
            <a:r>
              <a:rPr lang="en-US" sz="1800" dirty="0"/>
              <a:t>Scatter</a:t>
            </a:r>
            <a:br>
              <a:rPr lang="en-US" sz="1600" dirty="0">
                <a:latin typeface="Courier"/>
              </a:rPr>
            </a:br>
            <a:r>
              <a:rPr lang="en-US" sz="1600" dirty="0">
                <a:latin typeface="Courier"/>
              </a:rPr>
              <a:t>MPI_Scatter(void* send_data, int send_count, 	MPI_Datatype send_datatype, </a:t>
            </a:r>
            <a:br>
              <a:rPr lang="en-US" sz="1600" dirty="0">
                <a:latin typeface="Courier"/>
              </a:rPr>
            </a:br>
            <a:r>
              <a:rPr lang="en-US" sz="1600" dirty="0">
                <a:latin typeface="Courier"/>
              </a:rPr>
              <a:t>	void* recv_data, int recv_count, 	MPI_Datatype recv_datatype, int root, 	MPI_Comm communicator)</a:t>
            </a:r>
          </a:p>
          <a:p>
            <a:r>
              <a:rPr lang="en-US" sz="1800" dirty="0"/>
              <a:t>Gather</a:t>
            </a:r>
            <a:br>
              <a:rPr lang="en-US" sz="1600" dirty="0">
                <a:latin typeface="Courier"/>
              </a:rPr>
            </a:br>
            <a:r>
              <a:rPr lang="en-US" sz="1600" dirty="0">
                <a:latin typeface="Courier"/>
              </a:rPr>
              <a:t>MPI_Gather(void* send_data, int send_count, 	MPI_Datatype send_datatype, </a:t>
            </a:r>
            <a:br>
              <a:rPr lang="en-US" sz="1600" dirty="0">
                <a:latin typeface="Courier"/>
              </a:rPr>
            </a:br>
            <a:r>
              <a:rPr lang="en-US" sz="1600" dirty="0">
                <a:latin typeface="Courier"/>
              </a:rPr>
              <a:t>	void* recv_data, int recv_count, 	MPI_Datatype recv_datatype, int root, 	MPI_Comm communicator)</a:t>
            </a:r>
          </a:p>
        </p:txBody>
      </p:sp>
      <p:pic>
        <p:nvPicPr>
          <p:cNvPr id="51203" name="Picture 6"/>
          <p:cNvPicPr>
            <a:picLocks noChangeAspect="1"/>
          </p:cNvPicPr>
          <p:nvPr/>
        </p:nvPicPr>
        <p:blipFill>
          <a:blip r:embed="rId3"/>
          <a:srcRect/>
          <a:stretch>
            <a:fillRect/>
          </a:stretch>
        </p:blipFill>
        <p:spPr bwMode="auto">
          <a:xfrm>
            <a:off x="6332745" y="1600200"/>
            <a:ext cx="2354055" cy="2789237"/>
          </a:xfrm>
          <a:prstGeom prst="rect">
            <a:avLst/>
          </a:prstGeom>
          <a:noFill/>
          <a:ln w="9525">
            <a:noFill/>
            <a:miter lim="800000"/>
            <a:headEnd/>
            <a:tailEnd/>
          </a:ln>
        </p:spPr>
      </p:pic>
      <p:pic>
        <p:nvPicPr>
          <p:cNvPr id="51204" name="Picture 8"/>
          <p:cNvPicPr>
            <a:picLocks noChangeAspect="1"/>
          </p:cNvPicPr>
          <p:nvPr/>
        </p:nvPicPr>
        <p:blipFill>
          <a:blip r:embed="rId4"/>
          <a:srcRect/>
          <a:stretch>
            <a:fillRect/>
          </a:stretch>
        </p:blipFill>
        <p:spPr bwMode="auto">
          <a:xfrm>
            <a:off x="6391279" y="4800600"/>
            <a:ext cx="2295521" cy="1262282"/>
          </a:xfrm>
          <a:prstGeom prst="rect">
            <a:avLst/>
          </a:prstGeom>
          <a:noFill/>
          <a:ln w="9525">
            <a:noFill/>
            <a:miter lim="800000"/>
            <a:headEnd/>
            <a:tailEnd/>
          </a:ln>
        </p:spPr>
      </p:pic>
      <p:sp>
        <p:nvSpPr>
          <p:cNvPr id="9" name="Rectangle 8">
            <a:extLst>
              <a:ext uri="{FF2B5EF4-FFF2-40B4-BE49-F238E27FC236}">
                <a16:creationId xmlns:a16="http://schemas.microsoft.com/office/drawing/2014/main" id="{836CE22A-2A32-4CCD-A9C4-05F287677181}"/>
              </a:ext>
            </a:extLst>
          </p:cNvPr>
          <p:cNvSpPr/>
          <p:nvPr/>
        </p:nvSpPr>
        <p:spPr>
          <a:xfrm>
            <a:off x="5867401" y="6096000"/>
            <a:ext cx="2819399" cy="285750"/>
          </a:xfrm>
          <a:prstGeom prst="rect">
            <a:avLst/>
          </a:prstGeom>
        </p:spPr>
        <p:txBody>
          <a:bodyPr wrap="square" anchor="t">
            <a:noAutofit/>
          </a:bodyPr>
          <a:lstStyle/>
          <a:p>
            <a:pPr algn="r" eaLnBrk="0" hangingPunct="0"/>
            <a:r>
              <a:rPr lang="en-US" sz="1200" dirty="0">
                <a:solidFill>
                  <a:schemeClr val="bg1">
                    <a:lumMod val="50000"/>
                  </a:schemeClr>
                </a:solidFill>
              </a:rPr>
              <a:t>Image source: http://mpitutorial.com</a:t>
            </a:r>
          </a:p>
        </p:txBody>
      </p:sp>
    </p:spTree>
    <p:extLst>
      <p:ext uri="{BB962C8B-B14F-4D97-AF65-F5344CB8AC3E}">
        <p14:creationId xmlns:p14="http://schemas.microsoft.com/office/powerpoint/2010/main" val="1667069121"/>
      </p:ext>
    </p:extLst>
  </p:cSld>
  <p:clrMapOvr>
    <a:masterClrMapping/>
  </p:clrMapOvr>
  <p:transition spd="slow" advTm="11685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457200" y="228600"/>
            <a:ext cx="8229600" cy="1143000"/>
          </a:xfrm>
        </p:spPr>
        <p:txBody>
          <a:bodyPr>
            <a:noAutofit/>
          </a:bodyPr>
          <a:lstStyle/>
          <a:p>
            <a:r>
              <a:rPr lang="en-US" dirty="0"/>
              <a:t>MPI: Collective Operations</a:t>
            </a:r>
          </a:p>
        </p:txBody>
      </p:sp>
      <p:sp>
        <p:nvSpPr>
          <p:cNvPr id="53250" name="Content Placeholder 2"/>
          <p:cNvSpPr>
            <a:spLocks noGrp="1"/>
          </p:cNvSpPr>
          <p:nvPr>
            <p:ph idx="4294967295"/>
          </p:nvPr>
        </p:nvSpPr>
        <p:spPr>
          <a:xfrm>
            <a:off x="457200" y="1600200"/>
            <a:ext cx="3943350" cy="3047999"/>
          </a:xfrm>
        </p:spPr>
        <p:txBody>
          <a:bodyPr>
            <a:noAutofit/>
          </a:bodyPr>
          <a:lstStyle/>
          <a:p>
            <a:pPr marL="0" indent="0">
              <a:buNone/>
            </a:pPr>
            <a:r>
              <a:rPr lang="en-US" sz="1800" dirty="0"/>
              <a:t>Reduction</a:t>
            </a:r>
            <a:br>
              <a:rPr lang="en-US" sz="1800" dirty="0"/>
            </a:br>
            <a:br>
              <a:rPr lang="en-US" sz="1800" dirty="0">
                <a:latin typeface="Courier"/>
              </a:rPr>
            </a:br>
            <a:r>
              <a:rPr lang="en-US" sz="1800" dirty="0">
                <a:latin typeface="Courier"/>
              </a:rPr>
              <a:t>MPI_Reduce(</a:t>
            </a:r>
            <a:br>
              <a:rPr lang="en-US" sz="1800" dirty="0">
                <a:latin typeface="Courier"/>
              </a:rPr>
            </a:br>
            <a:r>
              <a:rPr lang="en-US" sz="1800" dirty="0">
                <a:latin typeface="Courier"/>
              </a:rPr>
              <a:t>    void* send_data, </a:t>
            </a:r>
            <a:br>
              <a:rPr lang="en-US" sz="1800" dirty="0">
                <a:latin typeface="Courier"/>
              </a:rPr>
            </a:br>
            <a:r>
              <a:rPr lang="en-US" sz="1800" dirty="0">
                <a:latin typeface="Courier"/>
              </a:rPr>
              <a:t>    void* recv_data, </a:t>
            </a:r>
            <a:br>
              <a:rPr lang="en-US" sz="1800" dirty="0">
                <a:latin typeface="Courier"/>
              </a:rPr>
            </a:br>
            <a:r>
              <a:rPr lang="en-US" sz="1800" dirty="0">
                <a:latin typeface="Courier"/>
              </a:rPr>
              <a:t>    int count, </a:t>
            </a:r>
            <a:br>
              <a:rPr lang="en-US" sz="1800" dirty="0">
                <a:latin typeface="Courier"/>
              </a:rPr>
            </a:br>
            <a:r>
              <a:rPr lang="en-US" sz="1800" dirty="0">
                <a:latin typeface="Courier"/>
              </a:rPr>
              <a:t>    MPI_Datatype datatype, </a:t>
            </a:r>
            <a:br>
              <a:rPr lang="en-US" sz="1800" dirty="0">
                <a:latin typeface="Courier"/>
              </a:rPr>
            </a:br>
            <a:r>
              <a:rPr lang="en-US" sz="1800" dirty="0">
                <a:latin typeface="Courier"/>
              </a:rPr>
              <a:t>    MPI_Op op, </a:t>
            </a:r>
            <a:br>
              <a:rPr lang="en-US" sz="1800" dirty="0">
                <a:latin typeface="Courier"/>
              </a:rPr>
            </a:br>
            <a:r>
              <a:rPr lang="en-US" sz="1800" dirty="0">
                <a:latin typeface="Courier"/>
              </a:rPr>
              <a:t>    int root, </a:t>
            </a:r>
            <a:br>
              <a:rPr lang="en-US" sz="1800" dirty="0">
                <a:latin typeface="Courier"/>
              </a:rPr>
            </a:br>
            <a:r>
              <a:rPr lang="en-US" sz="1800" dirty="0">
                <a:latin typeface="Courier"/>
              </a:rPr>
              <a:t>    MPI_Comm communicator)</a:t>
            </a:r>
          </a:p>
        </p:txBody>
      </p:sp>
      <p:sp>
        <p:nvSpPr>
          <p:cNvPr id="53251" name="TextBox 9"/>
          <p:cNvSpPr txBox="1">
            <a:spLocks noChangeArrowheads="1"/>
          </p:cNvSpPr>
          <p:nvPr/>
        </p:nvSpPr>
        <p:spPr bwMode="auto">
          <a:xfrm>
            <a:off x="4572000" y="5410200"/>
            <a:ext cx="4114800" cy="276999"/>
          </a:xfrm>
          <a:prstGeom prst="rect">
            <a:avLst/>
          </a:prstGeom>
          <a:noFill/>
          <a:ln w="9525">
            <a:noFill/>
            <a:miter lim="800000"/>
            <a:headEnd/>
            <a:tailEnd/>
          </a:ln>
        </p:spPr>
        <p:txBody>
          <a:bodyPr wrap="square">
            <a:noAutofit/>
          </a:bodyPr>
          <a:lstStyle/>
          <a:p>
            <a:pPr algn="r" eaLnBrk="0" hangingPunct="0"/>
            <a:r>
              <a:rPr lang="en-US" sz="1200" b="0" dirty="0">
                <a:solidFill>
                  <a:schemeClr val="bg1">
                    <a:lumMod val="50000"/>
                  </a:schemeClr>
                </a:solidFill>
              </a:rPr>
              <a:t>Image source: http://mpitutorial.com</a:t>
            </a:r>
          </a:p>
        </p:txBody>
      </p:sp>
      <p:pic>
        <p:nvPicPr>
          <p:cNvPr id="53252" name="Picture 1"/>
          <p:cNvPicPr>
            <a:picLocks noChangeAspect="1"/>
          </p:cNvPicPr>
          <p:nvPr/>
        </p:nvPicPr>
        <p:blipFill rotWithShape="1">
          <a:blip r:embed="rId3"/>
          <a:srcRect r="9226"/>
          <a:stretch/>
        </p:blipFill>
        <p:spPr bwMode="auto">
          <a:xfrm>
            <a:off x="4516438" y="1600200"/>
            <a:ext cx="4170362" cy="2019300"/>
          </a:xfrm>
          <a:prstGeom prst="rect">
            <a:avLst/>
          </a:prstGeom>
          <a:noFill/>
          <a:ln w="9525">
            <a:noFill/>
            <a:miter lim="800000"/>
            <a:headEnd/>
            <a:tailEnd/>
          </a:ln>
        </p:spPr>
      </p:pic>
      <p:pic>
        <p:nvPicPr>
          <p:cNvPr id="53253" name="Picture 2"/>
          <p:cNvPicPr>
            <a:picLocks noChangeAspect="1"/>
          </p:cNvPicPr>
          <p:nvPr/>
        </p:nvPicPr>
        <p:blipFill>
          <a:blip r:embed="rId4"/>
          <a:srcRect/>
          <a:stretch>
            <a:fillRect/>
          </a:stretch>
        </p:blipFill>
        <p:spPr bwMode="auto">
          <a:xfrm>
            <a:off x="4516438" y="3733800"/>
            <a:ext cx="4170362" cy="1681893"/>
          </a:xfrm>
          <a:prstGeom prst="rect">
            <a:avLst/>
          </a:prstGeom>
          <a:noFill/>
          <a:ln w="9525">
            <a:noFill/>
            <a:miter lim="800000"/>
            <a:headEnd/>
            <a:tailEnd/>
          </a:ln>
        </p:spPr>
      </p:pic>
    </p:spTree>
    <p:extLst>
      <p:ext uri="{BB962C8B-B14F-4D97-AF65-F5344CB8AC3E}">
        <p14:creationId xmlns:p14="http://schemas.microsoft.com/office/powerpoint/2010/main" val="1757853298"/>
      </p:ext>
    </p:extLst>
  </p:cSld>
  <p:clrMapOvr>
    <a:masterClrMapping/>
  </p:clrMapOvr>
  <p:transition spd="slow" advTm="95098"/>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EE9FD-9513-7043-BC37-704657E51FCE}"/>
              </a:ext>
            </a:extLst>
          </p:cNvPr>
          <p:cNvSpPr>
            <a:spLocks noGrp="1"/>
          </p:cNvSpPr>
          <p:nvPr>
            <p:ph type="title"/>
          </p:nvPr>
        </p:nvSpPr>
        <p:spPr>
          <a:xfrm>
            <a:off x="457200" y="228600"/>
            <a:ext cx="8229600" cy="1143000"/>
          </a:xfrm>
        </p:spPr>
        <p:txBody>
          <a:bodyPr>
            <a:noAutofit/>
          </a:bodyPr>
          <a:lstStyle/>
          <a:p>
            <a:r>
              <a:rPr lang="en-US" dirty="0"/>
              <a:t>MPI: Collective Operations</a:t>
            </a:r>
          </a:p>
        </p:txBody>
      </p:sp>
      <p:sp>
        <p:nvSpPr>
          <p:cNvPr id="4" name="Content Placeholder 3">
            <a:extLst>
              <a:ext uri="{FF2B5EF4-FFF2-40B4-BE49-F238E27FC236}">
                <a16:creationId xmlns:a16="http://schemas.microsoft.com/office/drawing/2014/main" id="{22AD3AAF-A7D7-4391-BCA3-F3AF7D382A93}"/>
              </a:ext>
            </a:extLst>
          </p:cNvPr>
          <p:cNvSpPr>
            <a:spLocks noGrp="1"/>
          </p:cNvSpPr>
          <p:nvPr>
            <p:ph idx="4294967295"/>
          </p:nvPr>
        </p:nvSpPr>
        <p:spPr>
          <a:xfrm>
            <a:off x="457200" y="1600200"/>
            <a:ext cx="3962400" cy="3146425"/>
          </a:xfrm>
        </p:spPr>
        <p:txBody>
          <a:bodyPr>
            <a:noAutofit/>
          </a:bodyPr>
          <a:lstStyle/>
          <a:p>
            <a:pPr marL="0" indent="0">
              <a:buNone/>
            </a:pPr>
            <a:r>
              <a:rPr lang="en-US" sz="1800" dirty="0">
                <a:cs typeface="Arial" charset="0"/>
              </a:rPr>
              <a:t>Reduction</a:t>
            </a:r>
            <a:br>
              <a:rPr lang="en-US" sz="1800" dirty="0">
                <a:cs typeface="Arial" charset="0"/>
              </a:rPr>
            </a:br>
            <a:br>
              <a:rPr lang="en-US" sz="1800" dirty="0">
                <a:cs typeface="Arial" charset="0"/>
              </a:rPr>
            </a:br>
            <a:r>
              <a:rPr lang="en-US" sz="1800" dirty="0"/>
              <a:t>MPI_Allreduce( </a:t>
            </a:r>
          </a:p>
          <a:p>
            <a:pPr marL="0" indent="0">
              <a:buNone/>
            </a:pPr>
            <a:r>
              <a:rPr lang="en-US" sz="1800" dirty="0">
                <a:solidFill>
                  <a:srgbClr val="007788"/>
                </a:solidFill>
              </a:rPr>
              <a:t>	</a:t>
            </a:r>
            <a:r>
              <a:rPr lang="en-US" sz="1800" b="1" dirty="0"/>
              <a:t>void</a:t>
            </a:r>
            <a:r>
              <a:rPr lang="en-US" sz="1800" dirty="0">
                <a:solidFill>
                  <a:srgbClr val="555555"/>
                </a:solidFill>
              </a:rPr>
              <a:t>*</a:t>
            </a:r>
            <a:r>
              <a:rPr lang="en-US" sz="1800" dirty="0"/>
              <a:t> send_data, </a:t>
            </a:r>
          </a:p>
          <a:p>
            <a:pPr marL="0" indent="0">
              <a:buNone/>
            </a:pPr>
            <a:r>
              <a:rPr lang="en-US" sz="1800" dirty="0">
                <a:solidFill>
                  <a:srgbClr val="007788"/>
                </a:solidFill>
              </a:rPr>
              <a:t>	</a:t>
            </a:r>
            <a:r>
              <a:rPr lang="en-US" sz="1800" b="1" dirty="0"/>
              <a:t>void</a:t>
            </a:r>
            <a:r>
              <a:rPr lang="en-US" sz="1800" dirty="0">
                <a:solidFill>
                  <a:srgbClr val="555555"/>
                </a:solidFill>
              </a:rPr>
              <a:t>*</a:t>
            </a:r>
            <a:r>
              <a:rPr lang="en-US" sz="1800" dirty="0"/>
              <a:t> recv_data, </a:t>
            </a:r>
          </a:p>
          <a:p>
            <a:pPr marL="0" indent="0">
              <a:buNone/>
            </a:pPr>
            <a:r>
              <a:rPr lang="en-US" sz="1800" dirty="0">
                <a:solidFill>
                  <a:srgbClr val="007788"/>
                </a:solidFill>
              </a:rPr>
              <a:t>	</a:t>
            </a:r>
            <a:r>
              <a:rPr lang="en-US" sz="1800" b="1" dirty="0"/>
              <a:t>int</a:t>
            </a:r>
            <a:r>
              <a:rPr lang="en-US" sz="1800" dirty="0"/>
              <a:t> count, </a:t>
            </a:r>
          </a:p>
          <a:p>
            <a:pPr marL="0" indent="0">
              <a:buNone/>
            </a:pPr>
            <a:r>
              <a:rPr lang="en-US" sz="1800" dirty="0"/>
              <a:t>	MPI_Datatype datatype, </a:t>
            </a:r>
          </a:p>
          <a:p>
            <a:pPr marL="0" indent="0">
              <a:buNone/>
            </a:pPr>
            <a:r>
              <a:rPr lang="en-US" sz="1800" dirty="0"/>
              <a:t>	MPI_Op op, </a:t>
            </a:r>
          </a:p>
          <a:p>
            <a:pPr marL="0" indent="0">
              <a:buNone/>
            </a:pPr>
            <a:r>
              <a:rPr lang="en-US" sz="1800" dirty="0"/>
              <a:t>	MPI_Comm communicator)</a:t>
            </a:r>
          </a:p>
        </p:txBody>
      </p:sp>
      <p:pic>
        <p:nvPicPr>
          <p:cNvPr id="5" name="Picture 4">
            <a:extLst>
              <a:ext uri="{FF2B5EF4-FFF2-40B4-BE49-F238E27FC236}">
                <a16:creationId xmlns:a16="http://schemas.microsoft.com/office/drawing/2014/main" id="{51FC475F-7E49-2E41-95E9-A776659FAB67}"/>
              </a:ext>
            </a:extLst>
          </p:cNvPr>
          <p:cNvPicPr>
            <a:picLocks noChangeAspect="1"/>
          </p:cNvPicPr>
          <p:nvPr/>
        </p:nvPicPr>
        <p:blipFill rotWithShape="1">
          <a:blip r:embed="rId2">
            <a:extLst>
              <a:ext uri="{28A0092B-C50C-407E-A947-70E740481C1C}">
                <a14:useLocalDpi xmlns:a14="http://schemas.microsoft.com/office/drawing/2010/main" val="0"/>
              </a:ext>
            </a:extLst>
          </a:blip>
          <a:srcRect r="5253"/>
          <a:stretch/>
        </p:blipFill>
        <p:spPr>
          <a:xfrm>
            <a:off x="4438650" y="1600200"/>
            <a:ext cx="4248150" cy="1971037"/>
          </a:xfrm>
          <a:prstGeom prst="rect">
            <a:avLst/>
          </a:prstGeom>
        </p:spPr>
      </p:pic>
      <p:sp>
        <p:nvSpPr>
          <p:cNvPr id="8" name="Rectangle 7">
            <a:extLst>
              <a:ext uri="{FF2B5EF4-FFF2-40B4-BE49-F238E27FC236}">
                <a16:creationId xmlns:a16="http://schemas.microsoft.com/office/drawing/2014/main" id="{B0CAFD95-4F33-5E44-9C8A-3CD5EA93662A}"/>
              </a:ext>
            </a:extLst>
          </p:cNvPr>
          <p:cNvSpPr/>
          <p:nvPr/>
        </p:nvSpPr>
        <p:spPr>
          <a:xfrm>
            <a:off x="457200" y="5257800"/>
            <a:ext cx="8229600" cy="646331"/>
          </a:xfrm>
          <a:prstGeom prst="rect">
            <a:avLst/>
          </a:prstGeom>
        </p:spPr>
        <p:txBody>
          <a:bodyPr wrap="square">
            <a:noAutofit/>
          </a:bodyPr>
          <a:lstStyle/>
          <a:p>
            <a:pPr algn="ctr"/>
            <a:r>
              <a:rPr lang="en-US" dirty="0"/>
              <a:t>MPI_Allreduce is the equivalent of doing MPI_Reduce followed by an MPI_Bcast</a:t>
            </a:r>
          </a:p>
        </p:txBody>
      </p:sp>
    </p:spTree>
    <p:extLst>
      <p:ext uri="{BB962C8B-B14F-4D97-AF65-F5344CB8AC3E}">
        <p14:creationId xmlns:p14="http://schemas.microsoft.com/office/powerpoint/2010/main" val="1206899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2"/>
          <p:cNvSpPr>
            <a:spLocks noGrp="1" noChangeArrowheads="1"/>
          </p:cNvSpPr>
          <p:nvPr>
            <p:ph type="title"/>
          </p:nvPr>
        </p:nvSpPr>
        <p:spPr/>
        <p:txBody>
          <a:bodyPr>
            <a:noAutofit/>
          </a:bodyPr>
          <a:lstStyle/>
          <a:p>
            <a:r>
              <a:rPr lang="en-US" sz="3200" dirty="0"/>
              <a:t>Typical Workflow </a:t>
            </a:r>
            <a:br>
              <a:rPr lang="en-US" sz="3200" dirty="0"/>
            </a:br>
            <a:r>
              <a:rPr lang="en-US" sz="3200" dirty="0"/>
              <a:t>of Running MPI Program</a:t>
            </a:r>
          </a:p>
        </p:txBody>
      </p:sp>
      <p:grpSp>
        <p:nvGrpSpPr>
          <p:cNvPr id="67" name="Group 66"/>
          <p:cNvGrpSpPr/>
          <p:nvPr/>
        </p:nvGrpSpPr>
        <p:grpSpPr>
          <a:xfrm>
            <a:off x="491267" y="1655277"/>
            <a:ext cx="8237667" cy="4990505"/>
            <a:chOff x="491267" y="1655277"/>
            <a:chExt cx="8237667" cy="4990505"/>
          </a:xfrm>
        </p:grpSpPr>
        <p:sp>
          <p:nvSpPr>
            <p:cNvPr id="68" name="TextBox 9"/>
            <p:cNvSpPr txBox="1">
              <a:spLocks noChangeArrowheads="1"/>
            </p:cNvSpPr>
            <p:nvPr/>
          </p:nvSpPr>
          <p:spPr bwMode="auto">
            <a:xfrm>
              <a:off x="7658959" y="1982576"/>
              <a:ext cx="1069975" cy="923925"/>
            </a:xfrm>
            <a:prstGeom prst="rect">
              <a:avLst/>
            </a:prstGeom>
            <a:noFill/>
            <a:ln w="9525">
              <a:noFill/>
              <a:miter lim="800000"/>
              <a:headEnd/>
              <a:tailEnd/>
            </a:ln>
          </p:spPr>
          <p:txBody>
            <a:bodyPr wrap="none">
              <a:noAutofit/>
            </a:bodyPr>
            <a:lstStyle/>
            <a:p>
              <a:r>
                <a:rPr lang="en-US" b="0" dirty="0"/>
                <a:t>idle</a:t>
              </a:r>
            </a:p>
            <a:p>
              <a:r>
                <a:rPr lang="en-US" b="0" dirty="0"/>
                <a:t>compute</a:t>
              </a:r>
            </a:p>
            <a:p>
              <a:r>
                <a:rPr lang="en-US" b="0" dirty="0"/>
                <a:t>nodes</a:t>
              </a:r>
            </a:p>
          </p:txBody>
        </p:sp>
        <p:sp>
          <p:nvSpPr>
            <p:cNvPr id="69" name="TextBox 10"/>
            <p:cNvSpPr txBox="1">
              <a:spLocks noChangeArrowheads="1"/>
            </p:cNvSpPr>
            <p:nvPr/>
          </p:nvSpPr>
          <p:spPr bwMode="auto">
            <a:xfrm>
              <a:off x="5374607" y="5847608"/>
              <a:ext cx="1890713" cy="369888"/>
            </a:xfrm>
            <a:prstGeom prst="rect">
              <a:avLst/>
            </a:prstGeom>
            <a:noFill/>
            <a:ln w="9525">
              <a:noFill/>
              <a:miter lim="800000"/>
              <a:headEnd/>
              <a:tailEnd/>
            </a:ln>
          </p:spPr>
          <p:txBody>
            <a:bodyPr wrap="none">
              <a:noAutofit/>
            </a:bodyPr>
            <a:lstStyle/>
            <a:p>
              <a:r>
                <a:rPr lang="en-US" dirty="0"/>
                <a:t>Supercomputer</a:t>
              </a:r>
            </a:p>
          </p:txBody>
        </p:sp>
        <p:sp>
          <p:nvSpPr>
            <p:cNvPr id="70" name="Rounded Rectangle 11"/>
            <p:cNvSpPr>
              <a:spLocks noChangeArrowheads="1"/>
            </p:cNvSpPr>
            <p:nvPr/>
          </p:nvSpPr>
          <p:spPr bwMode="auto">
            <a:xfrm>
              <a:off x="2510567" y="1859439"/>
              <a:ext cx="2057400" cy="838200"/>
            </a:xfrm>
            <a:prstGeom prst="roundRect">
              <a:avLst>
                <a:gd name="adj" fmla="val 16667"/>
              </a:avLst>
            </a:prstGeom>
            <a:solidFill>
              <a:srgbClr val="CFDD45"/>
            </a:solidFill>
            <a:ln w="9525" algn="ctr">
              <a:noFill/>
              <a:round/>
              <a:headEnd/>
              <a:tailEnd/>
            </a:ln>
          </p:spPr>
          <p:txBody>
            <a:bodyPr anchor="ctr">
              <a:noAutofit/>
            </a:bodyPr>
            <a:lstStyle/>
            <a:p>
              <a:pPr algn="ctr"/>
              <a:r>
                <a:rPr lang="en-US" sz="2000" dirty="0"/>
                <a:t>Login (frontend) node</a:t>
              </a:r>
              <a:endParaRPr lang="en-US" sz="2000" dirty="0">
                <a:solidFill>
                  <a:schemeClr val="hlink"/>
                </a:solidFill>
              </a:endParaRPr>
            </a:p>
          </p:txBody>
        </p:sp>
        <p:sp>
          <p:nvSpPr>
            <p:cNvPr id="71" name="Can 12"/>
            <p:cNvSpPr>
              <a:spLocks noChangeArrowheads="1"/>
            </p:cNvSpPr>
            <p:nvPr/>
          </p:nvSpPr>
          <p:spPr bwMode="auto">
            <a:xfrm>
              <a:off x="2620105" y="3290675"/>
              <a:ext cx="1828800" cy="2355577"/>
            </a:xfrm>
            <a:prstGeom prst="can">
              <a:avLst>
                <a:gd name="adj" fmla="val 25001"/>
              </a:avLst>
            </a:prstGeom>
            <a:solidFill>
              <a:srgbClr val="FDB515"/>
            </a:solidFill>
            <a:ln w="9525" algn="ctr">
              <a:noFill/>
              <a:round/>
              <a:headEnd/>
              <a:tailEnd/>
            </a:ln>
          </p:spPr>
          <p:txBody>
            <a:bodyPr anchor="ctr">
              <a:noAutofit/>
            </a:bodyPr>
            <a:lstStyle/>
            <a:p>
              <a:pPr algn="ctr"/>
              <a:r>
                <a:rPr lang="en-US" sz="2000" dirty="0">
                  <a:solidFill>
                    <a:srgbClr val="000000"/>
                  </a:solidFill>
                </a:rPr>
                <a:t>Storage:</a:t>
              </a:r>
            </a:p>
            <a:p>
              <a:pPr algn="ctr"/>
              <a:r>
                <a:rPr lang="en-US" sz="2000" dirty="0">
                  <a:solidFill>
                    <a:srgbClr val="000000"/>
                  </a:solidFill>
                </a:rPr>
                <a:t>Parallel FS</a:t>
              </a:r>
            </a:p>
            <a:p>
              <a:pPr algn="ctr"/>
              <a:r>
                <a:rPr lang="en-US" sz="2000" dirty="0">
                  <a:solidFill>
                    <a:srgbClr val="000000"/>
                  </a:solidFill>
                </a:rPr>
                <a:t>GPFS/</a:t>
              </a:r>
              <a:r>
                <a:rPr lang="en-US" sz="2000" dirty="0" err="1">
                  <a:solidFill>
                    <a:srgbClr val="000000"/>
                  </a:solidFill>
                </a:rPr>
                <a:t>Lustre</a:t>
              </a:r>
              <a:r>
                <a:rPr lang="en-US" sz="2000" dirty="0">
                  <a:solidFill>
                    <a:srgbClr val="000000"/>
                  </a:solidFill>
                </a:rPr>
                <a:t>/…</a:t>
              </a:r>
            </a:p>
          </p:txBody>
        </p:sp>
        <p:sp>
          <p:nvSpPr>
            <p:cNvPr id="72" name="Smiley Face 13"/>
            <p:cNvSpPr>
              <a:spLocks noChangeArrowheads="1"/>
            </p:cNvSpPr>
            <p:nvPr/>
          </p:nvSpPr>
          <p:spPr bwMode="auto">
            <a:xfrm>
              <a:off x="529367" y="2369652"/>
              <a:ext cx="762000" cy="762000"/>
            </a:xfrm>
            <a:prstGeom prst="smileyFace">
              <a:avLst>
                <a:gd name="adj" fmla="val 4653"/>
              </a:avLst>
            </a:prstGeom>
            <a:solidFill>
              <a:srgbClr val="89C4FF"/>
            </a:solidFill>
            <a:ln w="9525" algn="ctr">
              <a:solidFill>
                <a:schemeClr val="tx1"/>
              </a:solidFill>
              <a:round/>
              <a:headEnd/>
              <a:tailEnd/>
            </a:ln>
          </p:spPr>
          <p:txBody>
            <a:bodyPr>
              <a:noAutofit/>
            </a:bodyPr>
            <a:lstStyle/>
            <a:p>
              <a:endParaRPr lang="en-US" sz="2200">
                <a:solidFill>
                  <a:schemeClr val="hlink"/>
                </a:solidFill>
              </a:endParaRPr>
            </a:p>
          </p:txBody>
        </p:sp>
        <p:cxnSp>
          <p:nvCxnSpPr>
            <p:cNvPr id="73" name="Straight Arrow Connector 16"/>
            <p:cNvCxnSpPr>
              <a:cxnSpLocks noChangeShapeType="1"/>
              <a:stCxn id="72" idx="6"/>
              <a:endCxn id="70" idx="1"/>
            </p:cNvCxnSpPr>
            <p:nvPr/>
          </p:nvCxnSpPr>
          <p:spPr bwMode="auto">
            <a:xfrm flipV="1">
              <a:off x="1291367" y="2278539"/>
              <a:ext cx="1219200" cy="472113"/>
            </a:xfrm>
            <a:prstGeom prst="straightConnector1">
              <a:avLst/>
            </a:prstGeom>
            <a:noFill/>
            <a:ln w="19050" algn="ctr">
              <a:solidFill>
                <a:schemeClr val="tx1"/>
              </a:solidFill>
              <a:round/>
              <a:headEnd/>
              <a:tailEnd type="arrow" w="med" len="med"/>
            </a:ln>
          </p:spPr>
        </p:cxnSp>
        <p:cxnSp>
          <p:nvCxnSpPr>
            <p:cNvPr id="74" name="Elbow Connector 20"/>
            <p:cNvCxnSpPr>
              <a:cxnSpLocks noChangeShapeType="1"/>
              <a:stCxn id="71" idx="4"/>
              <a:endCxn id="77" idx="1"/>
            </p:cNvCxnSpPr>
            <p:nvPr/>
          </p:nvCxnSpPr>
          <p:spPr bwMode="auto">
            <a:xfrm flipV="1">
              <a:off x="4448905" y="3758119"/>
              <a:ext cx="738178" cy="710345"/>
            </a:xfrm>
            <a:prstGeom prst="bentConnector3">
              <a:avLst>
                <a:gd name="adj1" fmla="val 50000"/>
              </a:avLst>
            </a:prstGeom>
            <a:noFill/>
            <a:ln w="19050" algn="ctr">
              <a:solidFill>
                <a:schemeClr val="tx1"/>
              </a:solidFill>
              <a:round/>
              <a:headEnd type="triangle" w="lg" len="lg"/>
              <a:tailEnd type="triangle" w="lg" len="lg"/>
            </a:ln>
          </p:spPr>
        </p:cxnSp>
        <p:cxnSp>
          <p:nvCxnSpPr>
            <p:cNvPr id="75" name="Elbow Connector 82"/>
            <p:cNvCxnSpPr>
              <a:cxnSpLocks noChangeShapeType="1"/>
              <a:stCxn id="77" idx="0"/>
              <a:endCxn id="70" idx="3"/>
            </p:cNvCxnSpPr>
            <p:nvPr/>
          </p:nvCxnSpPr>
          <p:spPr bwMode="auto">
            <a:xfrm rot="16200000" flipH="1" flipV="1">
              <a:off x="5239688" y="1198264"/>
              <a:ext cx="408553" cy="1751996"/>
            </a:xfrm>
            <a:prstGeom prst="bentConnector4">
              <a:avLst>
                <a:gd name="adj1" fmla="val -55954"/>
                <a:gd name="adj2" fmla="val 82331"/>
              </a:avLst>
            </a:prstGeom>
            <a:noFill/>
            <a:ln w="19050" algn="ctr">
              <a:solidFill>
                <a:schemeClr val="tx1"/>
              </a:solidFill>
              <a:round/>
              <a:headEnd type="triangle" w="lg" len="lg"/>
              <a:tailEnd type="triangle" w="lg" len="lg"/>
            </a:ln>
          </p:spPr>
        </p:cxnSp>
        <p:sp>
          <p:nvSpPr>
            <p:cNvPr id="76" name="TextBox 89"/>
            <p:cNvSpPr txBox="1">
              <a:spLocks noChangeArrowheads="1"/>
            </p:cNvSpPr>
            <p:nvPr/>
          </p:nvSpPr>
          <p:spPr bwMode="auto">
            <a:xfrm>
              <a:off x="7672211" y="3450651"/>
              <a:ext cx="1056723" cy="923330"/>
            </a:xfrm>
            <a:prstGeom prst="rect">
              <a:avLst/>
            </a:prstGeom>
            <a:noFill/>
            <a:ln w="9525">
              <a:noFill/>
              <a:miter lim="800000"/>
              <a:headEnd/>
              <a:tailEnd/>
            </a:ln>
          </p:spPr>
          <p:txBody>
            <a:bodyPr wrap="square">
              <a:noAutofit/>
            </a:bodyPr>
            <a:lstStyle/>
            <a:p>
              <a:r>
                <a:rPr lang="en-US" b="0" dirty="0"/>
                <a:t>Nodes</a:t>
              </a:r>
            </a:p>
            <a:p>
              <a:r>
                <a:rPr lang="en-US" b="0" dirty="0"/>
                <a:t>taken by</a:t>
              </a:r>
            </a:p>
            <a:p>
              <a:r>
                <a:rPr lang="en-US" b="0" dirty="0"/>
                <a:t>user A</a:t>
              </a:r>
            </a:p>
          </p:txBody>
        </p:sp>
        <p:sp>
          <p:nvSpPr>
            <p:cNvPr id="77" name="Rounded Rectangle 2"/>
            <p:cNvSpPr>
              <a:spLocks noChangeArrowheads="1"/>
            </p:cNvSpPr>
            <p:nvPr/>
          </p:nvSpPr>
          <p:spPr bwMode="auto">
            <a:xfrm>
              <a:off x="5187083" y="1869986"/>
              <a:ext cx="2265760" cy="3776266"/>
            </a:xfrm>
            <a:prstGeom prst="roundRect">
              <a:avLst>
                <a:gd name="adj" fmla="val 16667"/>
              </a:avLst>
            </a:prstGeom>
            <a:solidFill>
              <a:srgbClr val="89C4FF"/>
            </a:solidFill>
            <a:ln w="9525" algn="ctr">
              <a:noFill/>
              <a:round/>
              <a:headEnd/>
              <a:tailEnd/>
            </a:ln>
          </p:spPr>
          <p:txBody>
            <a:bodyPr>
              <a:noAutofit/>
            </a:bodyPr>
            <a:lstStyle/>
            <a:p>
              <a:endParaRPr lang="en-US" sz="2200">
                <a:solidFill>
                  <a:schemeClr val="hlink"/>
                </a:solidFill>
              </a:endParaRPr>
            </a:p>
          </p:txBody>
        </p:sp>
        <p:grpSp>
          <p:nvGrpSpPr>
            <p:cNvPr id="78" name="Group 77"/>
            <p:cNvGrpSpPr/>
            <p:nvPr/>
          </p:nvGrpSpPr>
          <p:grpSpPr>
            <a:xfrm>
              <a:off x="5393061" y="2075964"/>
              <a:ext cx="892572" cy="617935"/>
              <a:chOff x="5482819" y="2171214"/>
              <a:chExt cx="892572" cy="617935"/>
            </a:xfrm>
          </p:grpSpPr>
          <p:sp>
            <p:nvSpPr>
              <p:cNvPr id="132" name="Rounded Rectangle 3"/>
              <p:cNvSpPr>
                <a:spLocks noChangeArrowheads="1"/>
              </p:cNvSpPr>
              <p:nvPr/>
            </p:nvSpPr>
            <p:spPr bwMode="auto">
              <a:xfrm>
                <a:off x="5482819" y="2171214"/>
                <a:ext cx="411956" cy="274638"/>
              </a:xfrm>
              <a:prstGeom prst="roundRect">
                <a:avLst>
                  <a:gd name="adj" fmla="val 16667"/>
                </a:avLst>
              </a:prstGeom>
              <a:solidFill>
                <a:srgbClr val="C7DFEB"/>
              </a:solidFill>
              <a:ln w="9525" algn="ctr">
                <a:solidFill>
                  <a:schemeClr val="tx1"/>
                </a:solidFill>
                <a:round/>
                <a:headEnd/>
                <a:tailEnd/>
              </a:ln>
            </p:spPr>
            <p:txBody>
              <a:bodyPr>
                <a:noAutofit/>
              </a:bodyPr>
              <a:lstStyle/>
              <a:p>
                <a:endParaRPr lang="en-US" sz="2200">
                  <a:solidFill>
                    <a:schemeClr val="hlink"/>
                  </a:solidFill>
                </a:endParaRPr>
              </a:p>
            </p:txBody>
          </p:sp>
          <p:sp>
            <p:nvSpPr>
              <p:cNvPr id="133" name="Rounded Rectangle 22"/>
              <p:cNvSpPr>
                <a:spLocks noChangeArrowheads="1"/>
              </p:cNvSpPr>
              <p:nvPr/>
            </p:nvSpPr>
            <p:spPr bwMode="auto">
              <a:xfrm>
                <a:off x="5963435" y="2171214"/>
                <a:ext cx="411956" cy="274638"/>
              </a:xfrm>
              <a:prstGeom prst="roundRect">
                <a:avLst>
                  <a:gd name="adj" fmla="val 16667"/>
                </a:avLst>
              </a:prstGeom>
              <a:solidFill>
                <a:srgbClr val="C7DFEB"/>
              </a:solidFill>
              <a:ln w="9525" algn="ctr">
                <a:solidFill>
                  <a:schemeClr val="tx1"/>
                </a:solidFill>
                <a:round/>
                <a:headEnd/>
                <a:tailEnd/>
              </a:ln>
            </p:spPr>
            <p:txBody>
              <a:bodyPr>
                <a:noAutofit/>
              </a:bodyPr>
              <a:lstStyle/>
              <a:p>
                <a:endParaRPr lang="en-US" sz="2200">
                  <a:solidFill>
                    <a:schemeClr val="hlink"/>
                  </a:solidFill>
                </a:endParaRPr>
              </a:p>
            </p:txBody>
          </p:sp>
          <p:sp>
            <p:nvSpPr>
              <p:cNvPr id="134" name="Rounded Rectangle 25"/>
              <p:cNvSpPr>
                <a:spLocks noChangeArrowheads="1"/>
              </p:cNvSpPr>
              <p:nvPr/>
            </p:nvSpPr>
            <p:spPr bwMode="auto">
              <a:xfrm>
                <a:off x="5482819" y="2514511"/>
                <a:ext cx="411956" cy="274638"/>
              </a:xfrm>
              <a:prstGeom prst="roundRect">
                <a:avLst>
                  <a:gd name="adj" fmla="val 16667"/>
                </a:avLst>
              </a:prstGeom>
              <a:solidFill>
                <a:srgbClr val="C7DFEB"/>
              </a:solidFill>
              <a:ln w="9525" algn="ctr">
                <a:solidFill>
                  <a:schemeClr val="tx1"/>
                </a:solidFill>
                <a:round/>
                <a:headEnd/>
                <a:tailEnd/>
              </a:ln>
            </p:spPr>
            <p:txBody>
              <a:bodyPr>
                <a:noAutofit/>
              </a:bodyPr>
              <a:lstStyle/>
              <a:p>
                <a:endParaRPr lang="en-US" sz="2200">
                  <a:solidFill>
                    <a:schemeClr val="hlink"/>
                  </a:solidFill>
                </a:endParaRPr>
              </a:p>
            </p:txBody>
          </p:sp>
          <p:sp>
            <p:nvSpPr>
              <p:cNvPr id="135" name="Rounded Rectangle 26"/>
              <p:cNvSpPr>
                <a:spLocks noChangeArrowheads="1"/>
              </p:cNvSpPr>
              <p:nvPr/>
            </p:nvSpPr>
            <p:spPr bwMode="auto">
              <a:xfrm>
                <a:off x="5963435" y="2514511"/>
                <a:ext cx="411956" cy="274638"/>
              </a:xfrm>
              <a:prstGeom prst="roundRect">
                <a:avLst>
                  <a:gd name="adj" fmla="val 16667"/>
                </a:avLst>
              </a:prstGeom>
              <a:solidFill>
                <a:srgbClr val="C7DFEB"/>
              </a:solidFill>
              <a:ln w="9525" algn="ctr">
                <a:solidFill>
                  <a:schemeClr val="tx1"/>
                </a:solidFill>
                <a:round/>
                <a:headEnd/>
                <a:tailEnd/>
              </a:ln>
            </p:spPr>
            <p:txBody>
              <a:bodyPr>
                <a:noAutofit/>
              </a:bodyPr>
              <a:lstStyle/>
              <a:p>
                <a:endParaRPr lang="en-US" sz="2200">
                  <a:solidFill>
                    <a:schemeClr val="hlink"/>
                  </a:solidFill>
                </a:endParaRPr>
              </a:p>
            </p:txBody>
          </p:sp>
        </p:grpSp>
        <p:grpSp>
          <p:nvGrpSpPr>
            <p:cNvPr id="79" name="Group 78"/>
            <p:cNvGrpSpPr/>
            <p:nvPr/>
          </p:nvGrpSpPr>
          <p:grpSpPr>
            <a:xfrm>
              <a:off x="5393061" y="2075964"/>
              <a:ext cx="1853803" cy="2334420"/>
              <a:chOff x="5482819" y="2171214"/>
              <a:chExt cx="1853803" cy="2334420"/>
            </a:xfrm>
          </p:grpSpPr>
          <p:sp>
            <p:nvSpPr>
              <p:cNvPr id="114" name="Rounded Rectangle 113"/>
              <p:cNvSpPr/>
              <p:nvPr/>
            </p:nvSpPr>
            <p:spPr bwMode="auto">
              <a:xfrm>
                <a:off x="6444051" y="2171214"/>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15" name="Rounded Rectangle 114"/>
              <p:cNvSpPr/>
              <p:nvPr/>
            </p:nvSpPr>
            <p:spPr bwMode="auto">
              <a:xfrm>
                <a:off x="6924666" y="2171214"/>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16" name="Rounded Rectangle 115"/>
              <p:cNvSpPr/>
              <p:nvPr/>
            </p:nvSpPr>
            <p:spPr bwMode="auto">
              <a:xfrm>
                <a:off x="6444051" y="2514511"/>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17" name="Rounded Rectangle 116"/>
              <p:cNvSpPr/>
              <p:nvPr/>
            </p:nvSpPr>
            <p:spPr bwMode="auto">
              <a:xfrm>
                <a:off x="6924666" y="2514511"/>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18" name="Rounded Rectangle 117"/>
              <p:cNvSpPr/>
              <p:nvPr/>
            </p:nvSpPr>
            <p:spPr bwMode="auto">
              <a:xfrm>
                <a:off x="5482819" y="2857808"/>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19" name="Rounded Rectangle 118"/>
              <p:cNvSpPr/>
              <p:nvPr/>
            </p:nvSpPr>
            <p:spPr bwMode="auto">
              <a:xfrm>
                <a:off x="5963435" y="2857808"/>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20" name="Rounded Rectangle 119"/>
              <p:cNvSpPr/>
              <p:nvPr/>
            </p:nvSpPr>
            <p:spPr bwMode="auto">
              <a:xfrm>
                <a:off x="6444051" y="2857808"/>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21" name="Rounded Rectangle 120"/>
              <p:cNvSpPr/>
              <p:nvPr/>
            </p:nvSpPr>
            <p:spPr bwMode="auto">
              <a:xfrm>
                <a:off x="6924666" y="2857808"/>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22" name="Rounded Rectangle 121"/>
              <p:cNvSpPr/>
              <p:nvPr/>
            </p:nvSpPr>
            <p:spPr bwMode="auto">
              <a:xfrm>
                <a:off x="5482819" y="3201105"/>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23" name="Rounded Rectangle 122"/>
              <p:cNvSpPr/>
              <p:nvPr/>
            </p:nvSpPr>
            <p:spPr bwMode="auto">
              <a:xfrm>
                <a:off x="5963435" y="3201105"/>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24" name="Rounded Rectangle 123"/>
              <p:cNvSpPr/>
              <p:nvPr/>
            </p:nvSpPr>
            <p:spPr bwMode="auto">
              <a:xfrm>
                <a:off x="6444051" y="3201105"/>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25" name="Rounded Rectangle 124"/>
              <p:cNvSpPr/>
              <p:nvPr/>
            </p:nvSpPr>
            <p:spPr bwMode="auto">
              <a:xfrm>
                <a:off x="6924666" y="3201105"/>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26" name="Rounded Rectangle 125"/>
              <p:cNvSpPr/>
              <p:nvPr/>
            </p:nvSpPr>
            <p:spPr bwMode="auto">
              <a:xfrm>
                <a:off x="5482819" y="3544402"/>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27" name="Rounded Rectangle 126"/>
              <p:cNvSpPr/>
              <p:nvPr/>
            </p:nvSpPr>
            <p:spPr bwMode="auto">
              <a:xfrm>
                <a:off x="5963435" y="3544402"/>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28" name="Rounded Rectangle 127"/>
              <p:cNvSpPr/>
              <p:nvPr/>
            </p:nvSpPr>
            <p:spPr bwMode="auto">
              <a:xfrm>
                <a:off x="5482819" y="3887699"/>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29" name="Rounded Rectangle 128"/>
              <p:cNvSpPr/>
              <p:nvPr/>
            </p:nvSpPr>
            <p:spPr bwMode="auto">
              <a:xfrm>
                <a:off x="5963435" y="3887699"/>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30" name="Rounded Rectangle 129"/>
              <p:cNvSpPr/>
              <p:nvPr/>
            </p:nvSpPr>
            <p:spPr bwMode="auto">
              <a:xfrm>
                <a:off x="5482819" y="4230996"/>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31" name="Rounded Rectangle 130"/>
              <p:cNvSpPr/>
              <p:nvPr/>
            </p:nvSpPr>
            <p:spPr bwMode="auto">
              <a:xfrm>
                <a:off x="5963435" y="4230996"/>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grpSp>
        <p:grpSp>
          <p:nvGrpSpPr>
            <p:cNvPr id="80" name="Group 79"/>
            <p:cNvGrpSpPr/>
            <p:nvPr/>
          </p:nvGrpSpPr>
          <p:grpSpPr>
            <a:xfrm>
              <a:off x="5393061" y="4479043"/>
              <a:ext cx="892572" cy="961231"/>
              <a:chOff x="5482819" y="4574293"/>
              <a:chExt cx="892572" cy="961231"/>
            </a:xfrm>
          </p:grpSpPr>
          <p:sp>
            <p:nvSpPr>
              <p:cNvPr id="108" name="Rounded Rectangle 107"/>
              <p:cNvSpPr/>
              <p:nvPr/>
            </p:nvSpPr>
            <p:spPr bwMode="auto">
              <a:xfrm>
                <a:off x="5482819" y="4574293"/>
                <a:ext cx="411956" cy="274638"/>
              </a:xfrm>
              <a:prstGeom prst="roundRect">
                <a:avLst/>
              </a:prstGeom>
              <a:solidFill>
                <a:srgbClr val="859438"/>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09" name="Rounded Rectangle 108"/>
              <p:cNvSpPr/>
              <p:nvPr/>
            </p:nvSpPr>
            <p:spPr bwMode="auto">
              <a:xfrm>
                <a:off x="5963435" y="4574293"/>
                <a:ext cx="411956" cy="274638"/>
              </a:xfrm>
              <a:prstGeom prst="roundRect">
                <a:avLst/>
              </a:prstGeom>
              <a:solidFill>
                <a:srgbClr val="859438"/>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10" name="Rounded Rectangle 109"/>
              <p:cNvSpPr/>
              <p:nvPr/>
            </p:nvSpPr>
            <p:spPr bwMode="auto">
              <a:xfrm>
                <a:off x="5482819" y="4917589"/>
                <a:ext cx="411956" cy="274638"/>
              </a:xfrm>
              <a:prstGeom prst="roundRect">
                <a:avLst/>
              </a:prstGeom>
              <a:solidFill>
                <a:srgbClr val="859438"/>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11" name="Rounded Rectangle 110"/>
              <p:cNvSpPr/>
              <p:nvPr/>
            </p:nvSpPr>
            <p:spPr bwMode="auto">
              <a:xfrm>
                <a:off x="5963435" y="4917589"/>
                <a:ext cx="411956" cy="274638"/>
              </a:xfrm>
              <a:prstGeom prst="roundRect">
                <a:avLst/>
              </a:prstGeom>
              <a:solidFill>
                <a:srgbClr val="859438"/>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12" name="Rounded Rectangle 111"/>
              <p:cNvSpPr/>
              <p:nvPr/>
            </p:nvSpPr>
            <p:spPr bwMode="auto">
              <a:xfrm>
                <a:off x="5482819" y="5260886"/>
                <a:ext cx="411956" cy="274638"/>
              </a:xfrm>
              <a:prstGeom prst="roundRect">
                <a:avLst/>
              </a:prstGeom>
              <a:solidFill>
                <a:srgbClr val="859438"/>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13" name="Rounded Rectangle 112"/>
              <p:cNvSpPr/>
              <p:nvPr/>
            </p:nvSpPr>
            <p:spPr bwMode="auto">
              <a:xfrm>
                <a:off x="5963435" y="5260886"/>
                <a:ext cx="411956" cy="274638"/>
              </a:xfrm>
              <a:prstGeom prst="roundRect">
                <a:avLst/>
              </a:prstGeom>
              <a:solidFill>
                <a:srgbClr val="859438"/>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grpSp>
        <p:grpSp>
          <p:nvGrpSpPr>
            <p:cNvPr id="81" name="Group 80"/>
            <p:cNvGrpSpPr/>
            <p:nvPr/>
          </p:nvGrpSpPr>
          <p:grpSpPr>
            <a:xfrm>
              <a:off x="6354293" y="3449152"/>
              <a:ext cx="892571" cy="1991122"/>
              <a:chOff x="6444051" y="3544402"/>
              <a:chExt cx="892571" cy="1991122"/>
            </a:xfrm>
          </p:grpSpPr>
          <p:sp>
            <p:nvSpPr>
              <p:cNvPr id="96" name="Rounded Rectangle 39"/>
              <p:cNvSpPr>
                <a:spLocks noChangeArrowheads="1"/>
              </p:cNvSpPr>
              <p:nvPr/>
            </p:nvSpPr>
            <p:spPr bwMode="auto">
              <a:xfrm>
                <a:off x="6444051" y="3544402"/>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sp>
            <p:nvSpPr>
              <p:cNvPr id="97" name="Rounded Rectangle 40"/>
              <p:cNvSpPr>
                <a:spLocks noChangeArrowheads="1"/>
              </p:cNvSpPr>
              <p:nvPr/>
            </p:nvSpPr>
            <p:spPr bwMode="auto">
              <a:xfrm>
                <a:off x="6924666" y="3544402"/>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sp>
            <p:nvSpPr>
              <p:cNvPr id="98" name="Rounded Rectangle 43"/>
              <p:cNvSpPr>
                <a:spLocks noChangeArrowheads="1"/>
              </p:cNvSpPr>
              <p:nvPr/>
            </p:nvSpPr>
            <p:spPr bwMode="auto">
              <a:xfrm>
                <a:off x="6444051" y="3887699"/>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sp>
            <p:nvSpPr>
              <p:cNvPr id="99" name="Rounded Rectangle 44"/>
              <p:cNvSpPr>
                <a:spLocks noChangeArrowheads="1"/>
              </p:cNvSpPr>
              <p:nvPr/>
            </p:nvSpPr>
            <p:spPr bwMode="auto">
              <a:xfrm>
                <a:off x="6924666" y="3887699"/>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sp>
            <p:nvSpPr>
              <p:cNvPr id="100" name="Rounded Rectangle 47"/>
              <p:cNvSpPr>
                <a:spLocks noChangeArrowheads="1"/>
              </p:cNvSpPr>
              <p:nvPr/>
            </p:nvSpPr>
            <p:spPr bwMode="auto">
              <a:xfrm>
                <a:off x="6444051" y="4230996"/>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sp>
            <p:nvSpPr>
              <p:cNvPr id="101" name="Rounded Rectangle 48"/>
              <p:cNvSpPr>
                <a:spLocks noChangeArrowheads="1"/>
              </p:cNvSpPr>
              <p:nvPr/>
            </p:nvSpPr>
            <p:spPr bwMode="auto">
              <a:xfrm>
                <a:off x="6924666" y="4230996"/>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sp>
            <p:nvSpPr>
              <p:cNvPr id="102" name="Rounded Rectangle 51"/>
              <p:cNvSpPr>
                <a:spLocks noChangeArrowheads="1"/>
              </p:cNvSpPr>
              <p:nvPr/>
            </p:nvSpPr>
            <p:spPr bwMode="auto">
              <a:xfrm>
                <a:off x="6444051" y="4574293"/>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sp>
            <p:nvSpPr>
              <p:cNvPr id="103" name="Rounded Rectangle 52"/>
              <p:cNvSpPr>
                <a:spLocks noChangeArrowheads="1"/>
              </p:cNvSpPr>
              <p:nvPr/>
            </p:nvSpPr>
            <p:spPr bwMode="auto">
              <a:xfrm>
                <a:off x="6924666" y="4574293"/>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sp>
            <p:nvSpPr>
              <p:cNvPr id="104" name="Rounded Rectangle 55"/>
              <p:cNvSpPr>
                <a:spLocks noChangeArrowheads="1"/>
              </p:cNvSpPr>
              <p:nvPr/>
            </p:nvSpPr>
            <p:spPr bwMode="auto">
              <a:xfrm>
                <a:off x="6444051" y="4917589"/>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sp>
            <p:nvSpPr>
              <p:cNvPr id="105" name="Rounded Rectangle 56"/>
              <p:cNvSpPr>
                <a:spLocks noChangeArrowheads="1"/>
              </p:cNvSpPr>
              <p:nvPr/>
            </p:nvSpPr>
            <p:spPr bwMode="auto">
              <a:xfrm>
                <a:off x="6924666" y="4917589"/>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sp>
            <p:nvSpPr>
              <p:cNvPr id="106" name="Rounded Rectangle 59"/>
              <p:cNvSpPr>
                <a:spLocks noChangeArrowheads="1"/>
              </p:cNvSpPr>
              <p:nvPr/>
            </p:nvSpPr>
            <p:spPr bwMode="auto">
              <a:xfrm>
                <a:off x="6444051" y="5260886"/>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sp>
            <p:nvSpPr>
              <p:cNvPr id="107" name="Rounded Rectangle 60"/>
              <p:cNvSpPr>
                <a:spLocks noChangeArrowheads="1"/>
              </p:cNvSpPr>
              <p:nvPr/>
            </p:nvSpPr>
            <p:spPr bwMode="auto">
              <a:xfrm>
                <a:off x="6924666" y="5260886"/>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grpSp>
        <p:sp>
          <p:nvSpPr>
            <p:cNvPr id="82" name="TextBox 98"/>
            <p:cNvSpPr txBox="1">
              <a:spLocks noChangeArrowheads="1"/>
            </p:cNvSpPr>
            <p:nvPr/>
          </p:nvSpPr>
          <p:spPr bwMode="auto">
            <a:xfrm>
              <a:off x="4114252" y="5722452"/>
              <a:ext cx="1056700" cy="923330"/>
            </a:xfrm>
            <a:prstGeom prst="rect">
              <a:avLst/>
            </a:prstGeom>
            <a:noFill/>
            <a:ln w="9525">
              <a:noFill/>
              <a:miter lim="800000"/>
              <a:headEnd/>
              <a:tailEnd/>
            </a:ln>
          </p:spPr>
          <p:txBody>
            <a:bodyPr wrap="none">
              <a:noAutofit/>
            </a:bodyPr>
            <a:lstStyle/>
            <a:p>
              <a:pPr algn="ctr"/>
              <a:r>
                <a:rPr lang="en-US" b="0" dirty="0"/>
                <a:t>Nodes</a:t>
              </a:r>
            </a:p>
            <a:p>
              <a:pPr algn="ctr"/>
              <a:r>
                <a:rPr lang="en-US" b="0" dirty="0"/>
                <a:t>taken by</a:t>
              </a:r>
            </a:p>
            <a:p>
              <a:pPr algn="ctr"/>
              <a:r>
                <a:rPr lang="en-US" b="0" dirty="0"/>
                <a:t>user B</a:t>
              </a:r>
            </a:p>
          </p:txBody>
        </p:sp>
        <p:cxnSp>
          <p:nvCxnSpPr>
            <p:cNvPr id="83" name="Straight Arrow Connector 82"/>
            <p:cNvCxnSpPr/>
            <p:nvPr/>
          </p:nvCxnSpPr>
          <p:spPr>
            <a:xfrm flipH="1">
              <a:off x="7073042" y="2190750"/>
              <a:ext cx="5859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a:off x="7073042" y="2571750"/>
              <a:ext cx="5859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a:off x="7073042" y="3592167"/>
              <a:ext cx="5859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7073042" y="3935067"/>
              <a:ext cx="5859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a:off x="7073042" y="4277967"/>
              <a:ext cx="5859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a:off x="5015642" y="4616362"/>
              <a:ext cx="524121"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a:off x="4885394" y="4965656"/>
              <a:ext cx="682219"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a:off x="5015642" y="5314950"/>
              <a:ext cx="566261"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Left Bracket 90"/>
            <p:cNvSpPr/>
            <p:nvPr/>
          </p:nvSpPr>
          <p:spPr>
            <a:xfrm>
              <a:off x="4879186" y="4616362"/>
              <a:ext cx="265041" cy="69858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a:p>
          </p:txBody>
        </p:sp>
        <p:cxnSp>
          <p:nvCxnSpPr>
            <p:cNvPr id="92" name="Straight Connector 91"/>
            <p:cNvCxnSpPr>
              <a:stCxn id="91" idx="1"/>
            </p:cNvCxnSpPr>
            <p:nvPr/>
          </p:nvCxnSpPr>
          <p:spPr>
            <a:xfrm flipH="1" flipV="1">
              <a:off x="4644167" y="4959658"/>
              <a:ext cx="2350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644167" y="4960893"/>
              <a:ext cx="0" cy="8064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0" idx="2"/>
              <a:endCxn id="71" idx="1"/>
            </p:cNvCxnSpPr>
            <p:nvPr/>
          </p:nvCxnSpPr>
          <p:spPr>
            <a:xfrm flipH="1">
              <a:off x="3534505" y="2697639"/>
              <a:ext cx="0" cy="593036"/>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 name="TextBox 14"/>
            <p:cNvSpPr txBox="1">
              <a:spLocks noChangeArrowheads="1"/>
            </p:cNvSpPr>
            <p:nvPr/>
          </p:nvSpPr>
          <p:spPr bwMode="auto">
            <a:xfrm>
              <a:off x="491267" y="1655277"/>
              <a:ext cx="1752600" cy="646331"/>
            </a:xfrm>
            <a:prstGeom prst="rect">
              <a:avLst/>
            </a:prstGeom>
            <a:noFill/>
            <a:ln w="9525">
              <a:noFill/>
              <a:miter lim="800000"/>
              <a:headEnd/>
              <a:tailEnd/>
            </a:ln>
          </p:spPr>
          <p:txBody>
            <a:bodyPr wrap="square">
              <a:noAutofit/>
            </a:bodyPr>
            <a:lstStyle/>
            <a:p>
              <a:r>
                <a:rPr lang="en-US" b="1" dirty="0"/>
                <a:t>User SSHs to</a:t>
              </a:r>
            </a:p>
            <a:p>
              <a:r>
                <a:rPr lang="en-US" b="1" dirty="0"/>
                <a:t> login node</a:t>
              </a:r>
            </a:p>
          </p:txBody>
        </p:sp>
      </p:grpSp>
    </p:spTree>
    <p:extLst>
      <p:ext uri="{BB962C8B-B14F-4D97-AF65-F5344CB8AC3E}">
        <p14:creationId xmlns:p14="http://schemas.microsoft.com/office/powerpoint/2010/main" val="3249436545"/>
      </p:ext>
    </p:extLst>
  </p:cSld>
  <p:clrMapOvr>
    <a:masterClrMapping/>
  </p:clrMapOvr>
  <p:transition spd="slow" advTm="84975"/>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noAutofit/>
          </a:bodyPr>
          <a:lstStyle/>
          <a:p>
            <a:r>
              <a:rPr lang="en-US" sz="3200" dirty="0"/>
              <a:t>Different Computational Models: </a:t>
            </a:r>
            <a:br>
              <a:rPr lang="en-US" sz="3200" dirty="0"/>
            </a:br>
            <a:r>
              <a:rPr lang="en-US" sz="3200" dirty="0"/>
              <a:t>HPC vs. HTC</a:t>
            </a:r>
          </a:p>
        </p:txBody>
      </p:sp>
      <p:sp>
        <p:nvSpPr>
          <p:cNvPr id="18434" name="Content Placeholder 2"/>
          <p:cNvSpPr>
            <a:spLocks noGrp="1"/>
          </p:cNvSpPr>
          <p:nvPr>
            <p:ph idx="4294967295"/>
          </p:nvPr>
        </p:nvSpPr>
        <p:spPr>
          <a:xfrm>
            <a:off x="457200" y="1600200"/>
            <a:ext cx="8229600" cy="4525963"/>
          </a:xfrm>
        </p:spPr>
        <p:txBody>
          <a:bodyPr>
            <a:noAutofit/>
          </a:bodyPr>
          <a:lstStyle/>
          <a:p>
            <a:r>
              <a:rPr lang="en-US" sz="2800" dirty="0"/>
              <a:t>HTC = high-throughput computing</a:t>
            </a:r>
          </a:p>
          <a:p>
            <a:pPr lvl="1"/>
            <a:r>
              <a:rPr lang="en-US" sz="2400" dirty="0"/>
              <a:t>Usually used to solve embarrassingly parallel problems</a:t>
            </a:r>
          </a:p>
          <a:p>
            <a:pPr lvl="1"/>
            <a:r>
              <a:rPr lang="en-US" sz="2400" dirty="0"/>
              <a:t>Nodes rarely need to communicate, so interconnect is not important</a:t>
            </a:r>
          </a:p>
          <a:p>
            <a:pPr lvl="1"/>
            <a:r>
              <a:rPr lang="en-US" sz="2400" dirty="0"/>
              <a:t>Each node runs separate program copy (job) but with different input data and for long period of time</a:t>
            </a:r>
          </a:p>
          <a:p>
            <a:pPr lvl="1"/>
            <a:r>
              <a:rPr lang="en-US" sz="2400" dirty="0"/>
              <a:t>We are interested in:</a:t>
            </a:r>
          </a:p>
          <a:p>
            <a:pPr lvl="2"/>
            <a:r>
              <a:rPr lang="en-US" sz="2000" dirty="0"/>
              <a:t>Processing very large datasets</a:t>
            </a:r>
          </a:p>
          <a:p>
            <a:pPr lvl="2"/>
            <a:r>
              <a:rPr lang="en-US" sz="2000" dirty="0"/>
              <a:t>Parameter scans where the same program is run with varying inputs to find optimal parameters</a:t>
            </a:r>
          </a:p>
        </p:txBody>
      </p:sp>
    </p:spTree>
    <p:extLst>
      <p:ext uri="{BB962C8B-B14F-4D97-AF65-F5344CB8AC3E}">
        <p14:creationId xmlns:p14="http://schemas.microsoft.com/office/powerpoint/2010/main" val="3755373055"/>
      </p:ext>
    </p:extLst>
  </p:cSld>
  <p:clrMapOvr>
    <a:masterClrMapping/>
  </p:clrMapOvr>
  <p:transition spd="slow" advTm="12889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p:cNvSpPr>
            <a:spLocks noGrp="1"/>
          </p:cNvSpPr>
          <p:nvPr>
            <p:ph type="title"/>
          </p:nvPr>
        </p:nvSpPr>
        <p:spPr/>
        <p:txBody>
          <a:bodyPr>
            <a:noAutofit/>
          </a:bodyPr>
          <a:lstStyle/>
          <a:p>
            <a:r>
              <a:rPr lang="en-US" sz="3200" dirty="0"/>
              <a:t>Typical Workflow </a:t>
            </a:r>
            <a:br>
              <a:rPr lang="en-US" sz="3200" dirty="0"/>
            </a:br>
            <a:r>
              <a:rPr lang="en-US" sz="3200" dirty="0"/>
              <a:t>of Running MPI Program</a:t>
            </a:r>
          </a:p>
        </p:txBody>
      </p:sp>
      <p:grpSp>
        <p:nvGrpSpPr>
          <p:cNvPr id="71" name="Group 70"/>
          <p:cNvGrpSpPr/>
          <p:nvPr/>
        </p:nvGrpSpPr>
        <p:grpSpPr>
          <a:xfrm>
            <a:off x="415067" y="1655277"/>
            <a:ext cx="8313867" cy="4990505"/>
            <a:chOff x="415067" y="1655277"/>
            <a:chExt cx="8313867" cy="4990505"/>
          </a:xfrm>
        </p:grpSpPr>
        <p:sp>
          <p:nvSpPr>
            <p:cNvPr id="72" name="TextBox 9"/>
            <p:cNvSpPr txBox="1">
              <a:spLocks noChangeArrowheads="1"/>
            </p:cNvSpPr>
            <p:nvPr/>
          </p:nvSpPr>
          <p:spPr bwMode="auto">
            <a:xfrm>
              <a:off x="7658959" y="1982576"/>
              <a:ext cx="1069975" cy="923925"/>
            </a:xfrm>
            <a:prstGeom prst="rect">
              <a:avLst/>
            </a:prstGeom>
            <a:noFill/>
            <a:ln w="9525">
              <a:noFill/>
              <a:miter lim="800000"/>
              <a:headEnd/>
              <a:tailEnd/>
            </a:ln>
          </p:spPr>
          <p:txBody>
            <a:bodyPr wrap="none">
              <a:noAutofit/>
            </a:bodyPr>
            <a:lstStyle/>
            <a:p>
              <a:r>
                <a:rPr lang="en-US" b="0" dirty="0"/>
                <a:t>idle</a:t>
              </a:r>
            </a:p>
            <a:p>
              <a:r>
                <a:rPr lang="en-US" b="0" dirty="0"/>
                <a:t>compute</a:t>
              </a:r>
            </a:p>
            <a:p>
              <a:r>
                <a:rPr lang="en-US" b="0" dirty="0"/>
                <a:t>nodes</a:t>
              </a:r>
            </a:p>
          </p:txBody>
        </p:sp>
        <p:sp>
          <p:nvSpPr>
            <p:cNvPr id="73" name="TextBox 10"/>
            <p:cNvSpPr txBox="1">
              <a:spLocks noChangeArrowheads="1"/>
            </p:cNvSpPr>
            <p:nvPr/>
          </p:nvSpPr>
          <p:spPr bwMode="auto">
            <a:xfrm>
              <a:off x="5374607" y="5847608"/>
              <a:ext cx="1890713" cy="369888"/>
            </a:xfrm>
            <a:prstGeom prst="rect">
              <a:avLst/>
            </a:prstGeom>
            <a:noFill/>
            <a:ln w="9525">
              <a:noFill/>
              <a:miter lim="800000"/>
              <a:headEnd/>
              <a:tailEnd/>
            </a:ln>
          </p:spPr>
          <p:txBody>
            <a:bodyPr wrap="none">
              <a:noAutofit/>
            </a:bodyPr>
            <a:lstStyle/>
            <a:p>
              <a:r>
                <a:rPr lang="en-US" dirty="0"/>
                <a:t>Supercomputer</a:t>
              </a:r>
            </a:p>
          </p:txBody>
        </p:sp>
        <p:sp>
          <p:nvSpPr>
            <p:cNvPr id="74" name="Rounded Rectangle 11"/>
            <p:cNvSpPr>
              <a:spLocks noChangeArrowheads="1"/>
            </p:cNvSpPr>
            <p:nvPr/>
          </p:nvSpPr>
          <p:spPr bwMode="auto">
            <a:xfrm>
              <a:off x="2510567" y="1859439"/>
              <a:ext cx="2057400" cy="838200"/>
            </a:xfrm>
            <a:prstGeom prst="roundRect">
              <a:avLst>
                <a:gd name="adj" fmla="val 16667"/>
              </a:avLst>
            </a:prstGeom>
            <a:solidFill>
              <a:srgbClr val="CFDD45"/>
            </a:solidFill>
            <a:ln w="9525" algn="ctr">
              <a:noFill/>
              <a:round/>
              <a:headEnd/>
              <a:tailEnd/>
            </a:ln>
          </p:spPr>
          <p:txBody>
            <a:bodyPr anchor="ctr">
              <a:noAutofit/>
            </a:bodyPr>
            <a:lstStyle/>
            <a:p>
              <a:pPr algn="ctr"/>
              <a:r>
                <a:rPr lang="en-US" sz="2000" dirty="0"/>
                <a:t>Login (frontend) node</a:t>
              </a:r>
              <a:endParaRPr lang="en-US" sz="2000" dirty="0">
                <a:solidFill>
                  <a:schemeClr val="hlink"/>
                </a:solidFill>
              </a:endParaRPr>
            </a:p>
          </p:txBody>
        </p:sp>
        <p:sp>
          <p:nvSpPr>
            <p:cNvPr id="75" name="Can 12"/>
            <p:cNvSpPr>
              <a:spLocks noChangeArrowheads="1"/>
            </p:cNvSpPr>
            <p:nvPr/>
          </p:nvSpPr>
          <p:spPr bwMode="auto">
            <a:xfrm>
              <a:off x="2620105" y="3290675"/>
              <a:ext cx="1828800" cy="2355577"/>
            </a:xfrm>
            <a:prstGeom prst="can">
              <a:avLst>
                <a:gd name="adj" fmla="val 25001"/>
              </a:avLst>
            </a:prstGeom>
            <a:solidFill>
              <a:srgbClr val="FDB515"/>
            </a:solidFill>
            <a:ln w="9525" algn="ctr">
              <a:noFill/>
              <a:round/>
              <a:headEnd/>
              <a:tailEnd/>
            </a:ln>
          </p:spPr>
          <p:txBody>
            <a:bodyPr anchor="ctr">
              <a:noAutofit/>
            </a:bodyPr>
            <a:lstStyle/>
            <a:p>
              <a:pPr algn="ctr"/>
              <a:r>
                <a:rPr lang="en-US" sz="2000" dirty="0">
                  <a:solidFill>
                    <a:srgbClr val="000000"/>
                  </a:solidFill>
                </a:rPr>
                <a:t>Storage:</a:t>
              </a:r>
            </a:p>
            <a:p>
              <a:pPr algn="ctr"/>
              <a:r>
                <a:rPr lang="en-US" sz="2000" dirty="0">
                  <a:solidFill>
                    <a:srgbClr val="000000"/>
                  </a:solidFill>
                </a:rPr>
                <a:t>Parallel FS</a:t>
              </a:r>
            </a:p>
            <a:p>
              <a:pPr algn="ctr"/>
              <a:r>
                <a:rPr lang="en-US" sz="2000" dirty="0">
                  <a:solidFill>
                    <a:srgbClr val="000000"/>
                  </a:solidFill>
                </a:rPr>
                <a:t>GPFS/</a:t>
              </a:r>
              <a:r>
                <a:rPr lang="en-US" sz="2000" dirty="0" err="1">
                  <a:solidFill>
                    <a:srgbClr val="000000"/>
                  </a:solidFill>
                </a:rPr>
                <a:t>Lustre</a:t>
              </a:r>
              <a:r>
                <a:rPr lang="en-US" sz="2000" dirty="0">
                  <a:solidFill>
                    <a:srgbClr val="000000"/>
                  </a:solidFill>
                </a:rPr>
                <a:t>/…</a:t>
              </a:r>
            </a:p>
          </p:txBody>
        </p:sp>
        <p:sp>
          <p:nvSpPr>
            <p:cNvPr id="76" name="Smiley Face 13"/>
            <p:cNvSpPr>
              <a:spLocks noChangeArrowheads="1"/>
            </p:cNvSpPr>
            <p:nvPr/>
          </p:nvSpPr>
          <p:spPr bwMode="auto">
            <a:xfrm>
              <a:off x="529367" y="2369652"/>
              <a:ext cx="762000" cy="762000"/>
            </a:xfrm>
            <a:prstGeom prst="smileyFace">
              <a:avLst>
                <a:gd name="adj" fmla="val 4653"/>
              </a:avLst>
            </a:prstGeom>
            <a:solidFill>
              <a:srgbClr val="89C4FF"/>
            </a:solidFill>
            <a:ln w="9525" algn="ctr">
              <a:solidFill>
                <a:schemeClr val="tx1"/>
              </a:solidFill>
              <a:round/>
              <a:headEnd/>
              <a:tailEnd/>
            </a:ln>
          </p:spPr>
          <p:txBody>
            <a:bodyPr>
              <a:noAutofit/>
            </a:bodyPr>
            <a:lstStyle/>
            <a:p>
              <a:endParaRPr lang="en-US" sz="2200">
                <a:solidFill>
                  <a:schemeClr val="hlink"/>
                </a:solidFill>
              </a:endParaRPr>
            </a:p>
          </p:txBody>
        </p:sp>
        <p:sp>
          <p:nvSpPr>
            <p:cNvPr id="77" name="TextBox 14"/>
            <p:cNvSpPr txBox="1">
              <a:spLocks noChangeArrowheads="1"/>
            </p:cNvSpPr>
            <p:nvPr/>
          </p:nvSpPr>
          <p:spPr bwMode="auto">
            <a:xfrm>
              <a:off x="491267" y="1655277"/>
              <a:ext cx="1752600" cy="646331"/>
            </a:xfrm>
            <a:prstGeom prst="rect">
              <a:avLst/>
            </a:prstGeom>
            <a:noFill/>
            <a:ln w="9525">
              <a:noFill/>
              <a:miter lim="800000"/>
              <a:headEnd/>
              <a:tailEnd/>
            </a:ln>
          </p:spPr>
          <p:txBody>
            <a:bodyPr wrap="square">
              <a:noAutofit/>
            </a:bodyPr>
            <a:lstStyle/>
            <a:p>
              <a:r>
                <a:rPr lang="en-US" b="1" dirty="0"/>
                <a:t>User SSHs to</a:t>
              </a:r>
            </a:p>
            <a:p>
              <a:r>
                <a:rPr lang="en-US" b="1" dirty="0"/>
                <a:t> login node</a:t>
              </a:r>
            </a:p>
          </p:txBody>
        </p:sp>
        <p:cxnSp>
          <p:nvCxnSpPr>
            <p:cNvPr id="78" name="Straight Arrow Connector 16"/>
            <p:cNvCxnSpPr>
              <a:cxnSpLocks noChangeShapeType="1"/>
              <a:stCxn id="76" idx="6"/>
              <a:endCxn id="74" idx="1"/>
            </p:cNvCxnSpPr>
            <p:nvPr/>
          </p:nvCxnSpPr>
          <p:spPr bwMode="auto">
            <a:xfrm flipV="1">
              <a:off x="1291367" y="2278539"/>
              <a:ext cx="1219200" cy="472113"/>
            </a:xfrm>
            <a:prstGeom prst="straightConnector1">
              <a:avLst/>
            </a:prstGeom>
            <a:noFill/>
            <a:ln w="19050" algn="ctr">
              <a:solidFill>
                <a:schemeClr val="tx1"/>
              </a:solidFill>
              <a:round/>
              <a:headEnd/>
              <a:tailEnd type="arrow" w="med" len="med"/>
            </a:ln>
          </p:spPr>
        </p:cxnSp>
        <p:cxnSp>
          <p:nvCxnSpPr>
            <p:cNvPr id="79" name="Elbow Connector 20"/>
            <p:cNvCxnSpPr>
              <a:cxnSpLocks noChangeShapeType="1"/>
              <a:stCxn id="75" idx="4"/>
              <a:endCxn id="82" idx="1"/>
            </p:cNvCxnSpPr>
            <p:nvPr/>
          </p:nvCxnSpPr>
          <p:spPr bwMode="auto">
            <a:xfrm flipV="1">
              <a:off x="4448905" y="3758119"/>
              <a:ext cx="738178" cy="710345"/>
            </a:xfrm>
            <a:prstGeom prst="bentConnector3">
              <a:avLst>
                <a:gd name="adj1" fmla="val 50000"/>
              </a:avLst>
            </a:prstGeom>
            <a:noFill/>
            <a:ln w="19050" algn="ctr">
              <a:solidFill>
                <a:schemeClr val="tx1"/>
              </a:solidFill>
              <a:round/>
              <a:headEnd type="triangle" w="lg" len="lg"/>
              <a:tailEnd type="triangle" w="lg" len="lg"/>
            </a:ln>
          </p:spPr>
        </p:cxnSp>
        <p:cxnSp>
          <p:nvCxnSpPr>
            <p:cNvPr id="80" name="Elbow Connector 82"/>
            <p:cNvCxnSpPr>
              <a:cxnSpLocks noChangeShapeType="1"/>
              <a:stCxn id="82" idx="0"/>
              <a:endCxn id="74" idx="3"/>
            </p:cNvCxnSpPr>
            <p:nvPr/>
          </p:nvCxnSpPr>
          <p:spPr bwMode="auto">
            <a:xfrm rot="16200000" flipH="1" flipV="1">
              <a:off x="5239688" y="1198264"/>
              <a:ext cx="408553" cy="1751996"/>
            </a:xfrm>
            <a:prstGeom prst="bentConnector4">
              <a:avLst>
                <a:gd name="adj1" fmla="val -55954"/>
                <a:gd name="adj2" fmla="val 82331"/>
              </a:avLst>
            </a:prstGeom>
            <a:noFill/>
            <a:ln w="19050" algn="ctr">
              <a:solidFill>
                <a:schemeClr val="tx1"/>
              </a:solidFill>
              <a:round/>
              <a:headEnd type="triangle" w="lg" len="lg"/>
              <a:tailEnd type="triangle" w="lg" len="lg"/>
            </a:ln>
          </p:spPr>
        </p:cxnSp>
        <p:sp>
          <p:nvSpPr>
            <p:cNvPr id="81" name="TextBox 89"/>
            <p:cNvSpPr txBox="1">
              <a:spLocks noChangeArrowheads="1"/>
            </p:cNvSpPr>
            <p:nvPr/>
          </p:nvSpPr>
          <p:spPr bwMode="auto">
            <a:xfrm>
              <a:off x="7672211" y="3450651"/>
              <a:ext cx="1056723" cy="923330"/>
            </a:xfrm>
            <a:prstGeom prst="rect">
              <a:avLst/>
            </a:prstGeom>
            <a:noFill/>
            <a:ln w="9525">
              <a:noFill/>
              <a:miter lim="800000"/>
              <a:headEnd/>
              <a:tailEnd/>
            </a:ln>
          </p:spPr>
          <p:txBody>
            <a:bodyPr wrap="square">
              <a:noAutofit/>
            </a:bodyPr>
            <a:lstStyle/>
            <a:p>
              <a:r>
                <a:rPr lang="en-US" b="0" dirty="0"/>
                <a:t>Nodes</a:t>
              </a:r>
            </a:p>
            <a:p>
              <a:r>
                <a:rPr lang="en-US" b="0" dirty="0"/>
                <a:t>taken by</a:t>
              </a:r>
            </a:p>
            <a:p>
              <a:r>
                <a:rPr lang="en-US" b="0" dirty="0"/>
                <a:t>user A</a:t>
              </a:r>
            </a:p>
          </p:txBody>
        </p:sp>
        <p:sp>
          <p:nvSpPr>
            <p:cNvPr id="82" name="Rounded Rectangle 2"/>
            <p:cNvSpPr>
              <a:spLocks noChangeArrowheads="1"/>
            </p:cNvSpPr>
            <p:nvPr/>
          </p:nvSpPr>
          <p:spPr bwMode="auto">
            <a:xfrm>
              <a:off x="5187083" y="1869986"/>
              <a:ext cx="2265760" cy="3776266"/>
            </a:xfrm>
            <a:prstGeom prst="roundRect">
              <a:avLst>
                <a:gd name="adj" fmla="val 16667"/>
              </a:avLst>
            </a:prstGeom>
            <a:solidFill>
              <a:srgbClr val="89C4FF"/>
            </a:solidFill>
            <a:ln w="9525" algn="ctr">
              <a:noFill/>
              <a:round/>
              <a:headEnd/>
              <a:tailEnd/>
            </a:ln>
          </p:spPr>
          <p:txBody>
            <a:bodyPr>
              <a:noAutofit/>
            </a:bodyPr>
            <a:lstStyle/>
            <a:p>
              <a:endParaRPr lang="en-US" sz="2200">
                <a:solidFill>
                  <a:schemeClr val="hlink"/>
                </a:solidFill>
              </a:endParaRPr>
            </a:p>
          </p:txBody>
        </p:sp>
        <p:grpSp>
          <p:nvGrpSpPr>
            <p:cNvPr id="83" name="Group 82"/>
            <p:cNvGrpSpPr/>
            <p:nvPr/>
          </p:nvGrpSpPr>
          <p:grpSpPr>
            <a:xfrm>
              <a:off x="5393061" y="2075964"/>
              <a:ext cx="892572" cy="617935"/>
              <a:chOff x="5482819" y="2171214"/>
              <a:chExt cx="892572" cy="617935"/>
            </a:xfrm>
          </p:grpSpPr>
          <p:sp>
            <p:nvSpPr>
              <p:cNvPr id="139" name="Rounded Rectangle 3"/>
              <p:cNvSpPr>
                <a:spLocks noChangeArrowheads="1"/>
              </p:cNvSpPr>
              <p:nvPr/>
            </p:nvSpPr>
            <p:spPr bwMode="auto">
              <a:xfrm>
                <a:off x="5482819" y="2171214"/>
                <a:ext cx="411956" cy="274638"/>
              </a:xfrm>
              <a:prstGeom prst="roundRect">
                <a:avLst>
                  <a:gd name="adj" fmla="val 16667"/>
                </a:avLst>
              </a:prstGeom>
              <a:solidFill>
                <a:srgbClr val="D9661F"/>
              </a:solidFill>
              <a:ln w="9525" algn="ctr">
                <a:solidFill>
                  <a:schemeClr val="tx1"/>
                </a:solidFill>
                <a:round/>
                <a:headEnd/>
                <a:tailEnd/>
              </a:ln>
            </p:spPr>
            <p:txBody>
              <a:bodyPr>
                <a:noAutofit/>
              </a:bodyPr>
              <a:lstStyle/>
              <a:p>
                <a:endParaRPr lang="en-US" sz="2200">
                  <a:solidFill>
                    <a:schemeClr val="hlink"/>
                  </a:solidFill>
                </a:endParaRPr>
              </a:p>
            </p:txBody>
          </p:sp>
          <p:sp>
            <p:nvSpPr>
              <p:cNvPr id="140" name="Rounded Rectangle 22"/>
              <p:cNvSpPr>
                <a:spLocks noChangeArrowheads="1"/>
              </p:cNvSpPr>
              <p:nvPr/>
            </p:nvSpPr>
            <p:spPr bwMode="auto">
              <a:xfrm>
                <a:off x="5963435" y="2171214"/>
                <a:ext cx="411956" cy="274638"/>
              </a:xfrm>
              <a:prstGeom prst="roundRect">
                <a:avLst>
                  <a:gd name="adj" fmla="val 16667"/>
                </a:avLst>
              </a:prstGeom>
              <a:solidFill>
                <a:srgbClr val="D9661F"/>
              </a:solidFill>
              <a:ln w="9525" algn="ctr">
                <a:solidFill>
                  <a:schemeClr val="tx1"/>
                </a:solidFill>
                <a:round/>
                <a:headEnd/>
                <a:tailEnd/>
              </a:ln>
            </p:spPr>
            <p:txBody>
              <a:bodyPr>
                <a:noAutofit/>
              </a:bodyPr>
              <a:lstStyle/>
              <a:p>
                <a:endParaRPr lang="en-US" sz="2200">
                  <a:solidFill>
                    <a:schemeClr val="hlink"/>
                  </a:solidFill>
                </a:endParaRPr>
              </a:p>
            </p:txBody>
          </p:sp>
          <p:sp>
            <p:nvSpPr>
              <p:cNvPr id="141" name="Rounded Rectangle 25"/>
              <p:cNvSpPr>
                <a:spLocks noChangeArrowheads="1"/>
              </p:cNvSpPr>
              <p:nvPr/>
            </p:nvSpPr>
            <p:spPr bwMode="auto">
              <a:xfrm>
                <a:off x="5482819" y="2514511"/>
                <a:ext cx="411956" cy="274638"/>
              </a:xfrm>
              <a:prstGeom prst="roundRect">
                <a:avLst>
                  <a:gd name="adj" fmla="val 16667"/>
                </a:avLst>
              </a:prstGeom>
              <a:solidFill>
                <a:srgbClr val="D9661F"/>
              </a:solidFill>
              <a:ln w="9525" algn="ctr">
                <a:solidFill>
                  <a:schemeClr val="tx1"/>
                </a:solidFill>
                <a:round/>
                <a:headEnd/>
                <a:tailEnd/>
              </a:ln>
            </p:spPr>
            <p:txBody>
              <a:bodyPr>
                <a:noAutofit/>
              </a:bodyPr>
              <a:lstStyle/>
              <a:p>
                <a:endParaRPr lang="en-US" sz="2200">
                  <a:solidFill>
                    <a:schemeClr val="hlink"/>
                  </a:solidFill>
                </a:endParaRPr>
              </a:p>
            </p:txBody>
          </p:sp>
          <p:sp>
            <p:nvSpPr>
              <p:cNvPr id="142" name="Rounded Rectangle 26"/>
              <p:cNvSpPr>
                <a:spLocks noChangeArrowheads="1"/>
              </p:cNvSpPr>
              <p:nvPr/>
            </p:nvSpPr>
            <p:spPr bwMode="auto">
              <a:xfrm>
                <a:off x="5963435" y="2514511"/>
                <a:ext cx="411956" cy="274638"/>
              </a:xfrm>
              <a:prstGeom prst="roundRect">
                <a:avLst>
                  <a:gd name="adj" fmla="val 16667"/>
                </a:avLst>
              </a:prstGeom>
              <a:solidFill>
                <a:srgbClr val="D9661F"/>
              </a:solidFill>
              <a:ln w="9525" algn="ctr">
                <a:solidFill>
                  <a:schemeClr val="tx1"/>
                </a:solidFill>
                <a:round/>
                <a:headEnd/>
                <a:tailEnd/>
              </a:ln>
            </p:spPr>
            <p:txBody>
              <a:bodyPr>
                <a:noAutofit/>
              </a:bodyPr>
              <a:lstStyle/>
              <a:p>
                <a:endParaRPr lang="en-US" sz="2200">
                  <a:solidFill>
                    <a:schemeClr val="hlink"/>
                  </a:solidFill>
                </a:endParaRPr>
              </a:p>
            </p:txBody>
          </p:sp>
        </p:grpSp>
        <p:grpSp>
          <p:nvGrpSpPr>
            <p:cNvPr id="84" name="Group 83"/>
            <p:cNvGrpSpPr/>
            <p:nvPr/>
          </p:nvGrpSpPr>
          <p:grpSpPr>
            <a:xfrm>
              <a:off x="5393061" y="2075964"/>
              <a:ext cx="1853803" cy="2334420"/>
              <a:chOff x="5482819" y="2171214"/>
              <a:chExt cx="1853803" cy="2334420"/>
            </a:xfrm>
          </p:grpSpPr>
          <p:sp>
            <p:nvSpPr>
              <p:cNvPr id="121" name="Rounded Rectangle 120"/>
              <p:cNvSpPr/>
              <p:nvPr/>
            </p:nvSpPr>
            <p:spPr bwMode="auto">
              <a:xfrm>
                <a:off x="6444051" y="2171214"/>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22" name="Rounded Rectangle 121"/>
              <p:cNvSpPr/>
              <p:nvPr/>
            </p:nvSpPr>
            <p:spPr bwMode="auto">
              <a:xfrm>
                <a:off x="6924666" y="2171214"/>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23" name="Rounded Rectangle 122"/>
              <p:cNvSpPr/>
              <p:nvPr/>
            </p:nvSpPr>
            <p:spPr bwMode="auto">
              <a:xfrm>
                <a:off x="6444051" y="2514511"/>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24" name="Rounded Rectangle 123"/>
              <p:cNvSpPr/>
              <p:nvPr/>
            </p:nvSpPr>
            <p:spPr bwMode="auto">
              <a:xfrm>
                <a:off x="6924666" y="2514511"/>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25" name="Rounded Rectangle 124"/>
              <p:cNvSpPr/>
              <p:nvPr/>
            </p:nvSpPr>
            <p:spPr bwMode="auto">
              <a:xfrm>
                <a:off x="5482819" y="2857808"/>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26" name="Rounded Rectangle 125"/>
              <p:cNvSpPr/>
              <p:nvPr/>
            </p:nvSpPr>
            <p:spPr bwMode="auto">
              <a:xfrm>
                <a:off x="5963435" y="2857808"/>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27" name="Rounded Rectangle 126"/>
              <p:cNvSpPr/>
              <p:nvPr/>
            </p:nvSpPr>
            <p:spPr bwMode="auto">
              <a:xfrm>
                <a:off x="6444051" y="2857808"/>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28" name="Rounded Rectangle 127"/>
              <p:cNvSpPr/>
              <p:nvPr/>
            </p:nvSpPr>
            <p:spPr bwMode="auto">
              <a:xfrm>
                <a:off x="6924666" y="2857808"/>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29" name="Rounded Rectangle 128"/>
              <p:cNvSpPr/>
              <p:nvPr/>
            </p:nvSpPr>
            <p:spPr bwMode="auto">
              <a:xfrm>
                <a:off x="5482819" y="3201105"/>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30" name="Rounded Rectangle 129"/>
              <p:cNvSpPr/>
              <p:nvPr/>
            </p:nvSpPr>
            <p:spPr bwMode="auto">
              <a:xfrm>
                <a:off x="5963435" y="3201105"/>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31" name="Rounded Rectangle 130"/>
              <p:cNvSpPr/>
              <p:nvPr/>
            </p:nvSpPr>
            <p:spPr bwMode="auto">
              <a:xfrm>
                <a:off x="6444051" y="3201105"/>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32" name="Rounded Rectangle 131"/>
              <p:cNvSpPr/>
              <p:nvPr/>
            </p:nvSpPr>
            <p:spPr bwMode="auto">
              <a:xfrm>
                <a:off x="6924666" y="3201105"/>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33" name="Rounded Rectangle 132"/>
              <p:cNvSpPr/>
              <p:nvPr/>
            </p:nvSpPr>
            <p:spPr bwMode="auto">
              <a:xfrm>
                <a:off x="5482819" y="3544402"/>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34" name="Rounded Rectangle 133"/>
              <p:cNvSpPr/>
              <p:nvPr/>
            </p:nvSpPr>
            <p:spPr bwMode="auto">
              <a:xfrm>
                <a:off x="5963435" y="3544402"/>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35" name="Rounded Rectangle 134"/>
              <p:cNvSpPr/>
              <p:nvPr/>
            </p:nvSpPr>
            <p:spPr bwMode="auto">
              <a:xfrm>
                <a:off x="5482819" y="3887699"/>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36" name="Rounded Rectangle 135"/>
              <p:cNvSpPr/>
              <p:nvPr/>
            </p:nvSpPr>
            <p:spPr bwMode="auto">
              <a:xfrm>
                <a:off x="5963435" y="3887699"/>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37" name="Rounded Rectangle 136"/>
              <p:cNvSpPr/>
              <p:nvPr/>
            </p:nvSpPr>
            <p:spPr bwMode="auto">
              <a:xfrm>
                <a:off x="5482819" y="4230996"/>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38" name="Rounded Rectangle 137"/>
              <p:cNvSpPr/>
              <p:nvPr/>
            </p:nvSpPr>
            <p:spPr bwMode="auto">
              <a:xfrm>
                <a:off x="5963435" y="4230996"/>
                <a:ext cx="411956" cy="274638"/>
              </a:xfrm>
              <a:prstGeom prst="roundRect">
                <a:avLst/>
              </a:prstGeom>
              <a:solidFill>
                <a:srgbClr val="C7DFEB"/>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grpSp>
        <p:grpSp>
          <p:nvGrpSpPr>
            <p:cNvPr id="85" name="Group 84"/>
            <p:cNvGrpSpPr/>
            <p:nvPr/>
          </p:nvGrpSpPr>
          <p:grpSpPr>
            <a:xfrm>
              <a:off x="5393061" y="4479043"/>
              <a:ext cx="892572" cy="961231"/>
              <a:chOff x="5482819" y="4574293"/>
              <a:chExt cx="892572" cy="961231"/>
            </a:xfrm>
          </p:grpSpPr>
          <p:sp>
            <p:nvSpPr>
              <p:cNvPr id="115" name="Rounded Rectangle 114"/>
              <p:cNvSpPr/>
              <p:nvPr/>
            </p:nvSpPr>
            <p:spPr bwMode="auto">
              <a:xfrm>
                <a:off x="5482819" y="4574293"/>
                <a:ext cx="411956" cy="274638"/>
              </a:xfrm>
              <a:prstGeom prst="roundRect">
                <a:avLst/>
              </a:prstGeom>
              <a:solidFill>
                <a:srgbClr val="859438"/>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16" name="Rounded Rectangle 115"/>
              <p:cNvSpPr/>
              <p:nvPr/>
            </p:nvSpPr>
            <p:spPr bwMode="auto">
              <a:xfrm>
                <a:off x="5963435" y="4574293"/>
                <a:ext cx="411956" cy="274638"/>
              </a:xfrm>
              <a:prstGeom prst="roundRect">
                <a:avLst/>
              </a:prstGeom>
              <a:solidFill>
                <a:srgbClr val="859438"/>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17" name="Rounded Rectangle 116"/>
              <p:cNvSpPr/>
              <p:nvPr/>
            </p:nvSpPr>
            <p:spPr bwMode="auto">
              <a:xfrm>
                <a:off x="5482819" y="4917589"/>
                <a:ext cx="411956" cy="274638"/>
              </a:xfrm>
              <a:prstGeom prst="roundRect">
                <a:avLst/>
              </a:prstGeom>
              <a:solidFill>
                <a:srgbClr val="859438"/>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18" name="Rounded Rectangle 117"/>
              <p:cNvSpPr/>
              <p:nvPr/>
            </p:nvSpPr>
            <p:spPr bwMode="auto">
              <a:xfrm>
                <a:off x="5963435" y="4917589"/>
                <a:ext cx="411956" cy="274638"/>
              </a:xfrm>
              <a:prstGeom prst="roundRect">
                <a:avLst/>
              </a:prstGeom>
              <a:solidFill>
                <a:srgbClr val="859438"/>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19" name="Rounded Rectangle 118"/>
              <p:cNvSpPr/>
              <p:nvPr/>
            </p:nvSpPr>
            <p:spPr bwMode="auto">
              <a:xfrm>
                <a:off x="5482819" y="5260886"/>
                <a:ext cx="411956" cy="274638"/>
              </a:xfrm>
              <a:prstGeom prst="roundRect">
                <a:avLst/>
              </a:prstGeom>
              <a:solidFill>
                <a:srgbClr val="859438"/>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sp>
            <p:nvSpPr>
              <p:cNvPr id="120" name="Rounded Rectangle 119"/>
              <p:cNvSpPr/>
              <p:nvPr/>
            </p:nvSpPr>
            <p:spPr bwMode="auto">
              <a:xfrm>
                <a:off x="5963435" y="5260886"/>
                <a:ext cx="411956" cy="274638"/>
              </a:xfrm>
              <a:prstGeom prst="roundRect">
                <a:avLst/>
              </a:prstGeom>
              <a:solidFill>
                <a:srgbClr val="859438"/>
              </a:solidFill>
              <a:ln w="9525" cap="flat" cmpd="sng" algn="ctr">
                <a:solidFill>
                  <a:schemeClr val="tx1"/>
                </a:solidFill>
                <a:prstDash val="solid"/>
                <a:round/>
                <a:headEnd type="none" w="med" len="med"/>
                <a:tailEnd type="none" w="med" len="med"/>
              </a:ln>
              <a:effectLst/>
            </p:spPr>
            <p:txBody>
              <a:bodyPr>
                <a:noAutofit/>
              </a:bodyPr>
              <a:lstStyle/>
              <a:p>
                <a:pPr>
                  <a:defRPr/>
                </a:pPr>
                <a:endParaRPr lang="en-US" sz="2200">
                  <a:solidFill>
                    <a:schemeClr val="hlink"/>
                  </a:solidFill>
                  <a:ea typeface="ＭＳ Ｐゴシック" charset="0"/>
                  <a:cs typeface="+mn-cs"/>
                </a:endParaRPr>
              </a:p>
            </p:txBody>
          </p:sp>
        </p:grpSp>
        <p:grpSp>
          <p:nvGrpSpPr>
            <p:cNvPr id="86" name="Group 85"/>
            <p:cNvGrpSpPr/>
            <p:nvPr/>
          </p:nvGrpSpPr>
          <p:grpSpPr>
            <a:xfrm>
              <a:off x="6354293" y="3449152"/>
              <a:ext cx="892571" cy="1991122"/>
              <a:chOff x="6444051" y="3544402"/>
              <a:chExt cx="892571" cy="1991122"/>
            </a:xfrm>
          </p:grpSpPr>
          <p:sp>
            <p:nvSpPr>
              <p:cNvPr id="103" name="Rounded Rectangle 39"/>
              <p:cNvSpPr>
                <a:spLocks noChangeArrowheads="1"/>
              </p:cNvSpPr>
              <p:nvPr/>
            </p:nvSpPr>
            <p:spPr bwMode="auto">
              <a:xfrm>
                <a:off x="6444051" y="3544402"/>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sp>
            <p:nvSpPr>
              <p:cNvPr id="104" name="Rounded Rectangle 40"/>
              <p:cNvSpPr>
                <a:spLocks noChangeArrowheads="1"/>
              </p:cNvSpPr>
              <p:nvPr/>
            </p:nvSpPr>
            <p:spPr bwMode="auto">
              <a:xfrm>
                <a:off x="6924666" y="3544402"/>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sp>
            <p:nvSpPr>
              <p:cNvPr id="105" name="Rounded Rectangle 43"/>
              <p:cNvSpPr>
                <a:spLocks noChangeArrowheads="1"/>
              </p:cNvSpPr>
              <p:nvPr/>
            </p:nvSpPr>
            <p:spPr bwMode="auto">
              <a:xfrm>
                <a:off x="6444051" y="3887699"/>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sp>
            <p:nvSpPr>
              <p:cNvPr id="106" name="Rounded Rectangle 44"/>
              <p:cNvSpPr>
                <a:spLocks noChangeArrowheads="1"/>
              </p:cNvSpPr>
              <p:nvPr/>
            </p:nvSpPr>
            <p:spPr bwMode="auto">
              <a:xfrm>
                <a:off x="6924666" y="3887699"/>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sp>
            <p:nvSpPr>
              <p:cNvPr id="107" name="Rounded Rectangle 47"/>
              <p:cNvSpPr>
                <a:spLocks noChangeArrowheads="1"/>
              </p:cNvSpPr>
              <p:nvPr/>
            </p:nvSpPr>
            <p:spPr bwMode="auto">
              <a:xfrm>
                <a:off x="6444051" y="4230996"/>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sp>
            <p:nvSpPr>
              <p:cNvPr id="108" name="Rounded Rectangle 48"/>
              <p:cNvSpPr>
                <a:spLocks noChangeArrowheads="1"/>
              </p:cNvSpPr>
              <p:nvPr/>
            </p:nvSpPr>
            <p:spPr bwMode="auto">
              <a:xfrm>
                <a:off x="6924666" y="4230996"/>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sp>
            <p:nvSpPr>
              <p:cNvPr id="109" name="Rounded Rectangle 51"/>
              <p:cNvSpPr>
                <a:spLocks noChangeArrowheads="1"/>
              </p:cNvSpPr>
              <p:nvPr/>
            </p:nvSpPr>
            <p:spPr bwMode="auto">
              <a:xfrm>
                <a:off x="6444051" y="4574293"/>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sp>
            <p:nvSpPr>
              <p:cNvPr id="110" name="Rounded Rectangle 52"/>
              <p:cNvSpPr>
                <a:spLocks noChangeArrowheads="1"/>
              </p:cNvSpPr>
              <p:nvPr/>
            </p:nvSpPr>
            <p:spPr bwMode="auto">
              <a:xfrm>
                <a:off x="6924666" y="4574293"/>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sp>
            <p:nvSpPr>
              <p:cNvPr id="111" name="Rounded Rectangle 55"/>
              <p:cNvSpPr>
                <a:spLocks noChangeArrowheads="1"/>
              </p:cNvSpPr>
              <p:nvPr/>
            </p:nvSpPr>
            <p:spPr bwMode="auto">
              <a:xfrm>
                <a:off x="6444051" y="4917589"/>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sp>
            <p:nvSpPr>
              <p:cNvPr id="112" name="Rounded Rectangle 56"/>
              <p:cNvSpPr>
                <a:spLocks noChangeArrowheads="1"/>
              </p:cNvSpPr>
              <p:nvPr/>
            </p:nvSpPr>
            <p:spPr bwMode="auto">
              <a:xfrm>
                <a:off x="6924666" y="4917589"/>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sp>
            <p:nvSpPr>
              <p:cNvPr id="113" name="Rounded Rectangle 59"/>
              <p:cNvSpPr>
                <a:spLocks noChangeArrowheads="1"/>
              </p:cNvSpPr>
              <p:nvPr/>
            </p:nvSpPr>
            <p:spPr bwMode="auto">
              <a:xfrm>
                <a:off x="6444051" y="5260886"/>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sp>
            <p:nvSpPr>
              <p:cNvPr id="114" name="Rounded Rectangle 60"/>
              <p:cNvSpPr>
                <a:spLocks noChangeArrowheads="1"/>
              </p:cNvSpPr>
              <p:nvPr/>
            </p:nvSpPr>
            <p:spPr bwMode="auto">
              <a:xfrm>
                <a:off x="6924666" y="5260886"/>
                <a:ext cx="411956" cy="274638"/>
              </a:xfrm>
              <a:prstGeom prst="roundRect">
                <a:avLst>
                  <a:gd name="adj" fmla="val 16667"/>
                </a:avLst>
              </a:prstGeom>
              <a:solidFill>
                <a:srgbClr val="3B7EA1"/>
              </a:solidFill>
              <a:ln w="9525" algn="ctr">
                <a:solidFill>
                  <a:schemeClr val="tx1"/>
                </a:solidFill>
                <a:round/>
                <a:headEnd/>
                <a:tailEnd/>
              </a:ln>
            </p:spPr>
            <p:txBody>
              <a:bodyPr>
                <a:noAutofit/>
              </a:bodyPr>
              <a:lstStyle/>
              <a:p>
                <a:endParaRPr lang="en-US" sz="2200">
                  <a:solidFill>
                    <a:schemeClr val="hlink"/>
                  </a:solidFill>
                </a:endParaRPr>
              </a:p>
            </p:txBody>
          </p:sp>
        </p:grpSp>
        <p:sp>
          <p:nvSpPr>
            <p:cNvPr id="87" name="TextBox 98"/>
            <p:cNvSpPr txBox="1">
              <a:spLocks noChangeArrowheads="1"/>
            </p:cNvSpPr>
            <p:nvPr/>
          </p:nvSpPr>
          <p:spPr bwMode="auto">
            <a:xfrm>
              <a:off x="4114252" y="5722452"/>
              <a:ext cx="1056700" cy="923330"/>
            </a:xfrm>
            <a:prstGeom prst="rect">
              <a:avLst/>
            </a:prstGeom>
            <a:noFill/>
            <a:ln w="9525">
              <a:noFill/>
              <a:miter lim="800000"/>
              <a:headEnd/>
              <a:tailEnd/>
            </a:ln>
          </p:spPr>
          <p:txBody>
            <a:bodyPr wrap="none">
              <a:noAutofit/>
            </a:bodyPr>
            <a:lstStyle/>
            <a:p>
              <a:pPr algn="ctr"/>
              <a:r>
                <a:rPr lang="en-US" b="0" dirty="0"/>
                <a:t>Nodes</a:t>
              </a:r>
            </a:p>
            <a:p>
              <a:pPr algn="ctr"/>
              <a:r>
                <a:rPr lang="en-US" b="0" dirty="0"/>
                <a:t>taken by</a:t>
              </a:r>
            </a:p>
            <a:p>
              <a:pPr algn="ctr"/>
              <a:r>
                <a:rPr lang="en-US" b="0" dirty="0"/>
                <a:t>user B</a:t>
              </a:r>
            </a:p>
          </p:txBody>
        </p:sp>
        <p:sp>
          <p:nvSpPr>
            <p:cNvPr id="88" name="TextBox 108"/>
            <p:cNvSpPr txBox="1">
              <a:spLocks noChangeArrowheads="1"/>
            </p:cNvSpPr>
            <p:nvPr/>
          </p:nvSpPr>
          <p:spPr bwMode="auto">
            <a:xfrm>
              <a:off x="415067" y="3284052"/>
              <a:ext cx="1954381" cy="923330"/>
            </a:xfrm>
            <a:prstGeom prst="rect">
              <a:avLst/>
            </a:prstGeom>
            <a:noFill/>
            <a:ln w="9525">
              <a:noFill/>
              <a:miter lim="800000"/>
              <a:headEnd/>
              <a:tailEnd/>
            </a:ln>
          </p:spPr>
          <p:txBody>
            <a:bodyPr wrap="none">
              <a:noAutofit/>
            </a:bodyPr>
            <a:lstStyle/>
            <a:p>
              <a:r>
                <a:rPr lang="en-US" b="1" dirty="0"/>
                <a:t>User asks to </a:t>
              </a:r>
            </a:p>
            <a:p>
              <a:r>
                <a:rPr lang="en-US" b="1" dirty="0"/>
                <a:t>run his program</a:t>
              </a:r>
            </a:p>
            <a:p>
              <a:r>
                <a:rPr lang="en-US" b="1" dirty="0"/>
                <a:t>on four nodes</a:t>
              </a:r>
            </a:p>
          </p:txBody>
        </p:sp>
        <p:sp>
          <p:nvSpPr>
            <p:cNvPr id="89" name="TextBox 1"/>
            <p:cNvSpPr txBox="1">
              <a:spLocks noChangeArrowheads="1"/>
            </p:cNvSpPr>
            <p:nvPr/>
          </p:nvSpPr>
          <p:spPr bwMode="auto">
            <a:xfrm>
              <a:off x="491267" y="4198452"/>
              <a:ext cx="1828800" cy="2032000"/>
            </a:xfrm>
            <a:prstGeom prst="rect">
              <a:avLst/>
            </a:prstGeom>
            <a:noFill/>
            <a:ln w="9525">
              <a:noFill/>
              <a:miter lim="800000"/>
              <a:headEnd/>
              <a:tailEnd/>
            </a:ln>
          </p:spPr>
          <p:txBody>
            <a:bodyPr>
              <a:noAutofit/>
            </a:bodyPr>
            <a:lstStyle/>
            <a:p>
              <a:r>
                <a:rPr lang="en-US" b="0" dirty="0"/>
                <a:t>If there is enough idle</a:t>
              </a:r>
            </a:p>
            <a:p>
              <a:r>
                <a:rPr lang="en-US" b="0" dirty="0"/>
                <a:t>nodes, user’s program is started, otherwise it is put on queue</a:t>
              </a:r>
            </a:p>
          </p:txBody>
        </p:sp>
        <p:cxnSp>
          <p:nvCxnSpPr>
            <p:cNvPr id="90" name="Straight Arrow Connector 89"/>
            <p:cNvCxnSpPr/>
            <p:nvPr/>
          </p:nvCxnSpPr>
          <p:spPr>
            <a:xfrm flipH="1">
              <a:off x="7073042" y="2190750"/>
              <a:ext cx="5859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7073042" y="2571750"/>
              <a:ext cx="5859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7073042" y="3592167"/>
              <a:ext cx="5859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7073042" y="3935067"/>
              <a:ext cx="5859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7073042" y="4277967"/>
              <a:ext cx="5859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5015642" y="4616362"/>
              <a:ext cx="524121"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H="1">
              <a:off x="4885394" y="4965656"/>
              <a:ext cx="682219"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a:off x="5015642" y="5314950"/>
              <a:ext cx="566261"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Left Bracket 97"/>
            <p:cNvSpPr/>
            <p:nvPr/>
          </p:nvSpPr>
          <p:spPr>
            <a:xfrm>
              <a:off x="4879186" y="4616362"/>
              <a:ext cx="265041" cy="698588"/>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a:p>
          </p:txBody>
        </p:sp>
        <p:cxnSp>
          <p:nvCxnSpPr>
            <p:cNvPr id="99" name="Straight Connector 98"/>
            <p:cNvCxnSpPr>
              <a:stCxn id="98" idx="1"/>
            </p:cNvCxnSpPr>
            <p:nvPr/>
          </p:nvCxnSpPr>
          <p:spPr>
            <a:xfrm flipH="1" flipV="1">
              <a:off x="4644167" y="4959658"/>
              <a:ext cx="2350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644167" y="4960893"/>
              <a:ext cx="0" cy="8064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V="1">
              <a:off x="1910483" y="2272007"/>
              <a:ext cx="3743580" cy="11084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74" idx="2"/>
              <a:endCxn id="75" idx="1"/>
            </p:cNvCxnSpPr>
            <p:nvPr/>
          </p:nvCxnSpPr>
          <p:spPr>
            <a:xfrm flipH="1">
              <a:off x="3534505" y="2697639"/>
              <a:ext cx="0" cy="593036"/>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1875445"/>
      </p:ext>
    </p:extLst>
  </p:cSld>
  <p:clrMapOvr>
    <a:masterClrMapping/>
  </p:clrMapOvr>
  <p:transition spd="slow" advTm="66713"/>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dirty="0"/>
              <a:t>Running MPI Programs</a:t>
            </a:r>
          </a:p>
        </p:txBody>
      </p:sp>
      <p:sp>
        <p:nvSpPr>
          <p:cNvPr id="61442" name="Rectangle 3"/>
          <p:cNvSpPr>
            <a:spLocks noGrp="1" noChangeArrowheads="1"/>
          </p:cNvSpPr>
          <p:nvPr>
            <p:ph type="body" idx="4294967295"/>
          </p:nvPr>
        </p:nvSpPr>
        <p:spPr>
          <a:xfrm>
            <a:off x="457200" y="1600200"/>
            <a:ext cx="8229600" cy="4525963"/>
          </a:xfrm>
        </p:spPr>
        <p:txBody>
          <a:bodyPr/>
          <a:lstStyle/>
          <a:p>
            <a:r>
              <a:rPr lang="en-US" sz="2000" dirty="0">
                <a:latin typeface="Courier"/>
              </a:rPr>
              <a:t>mpirun</a:t>
            </a:r>
            <a:r>
              <a:rPr lang="en-US" sz="2000" dirty="0"/>
              <a:t> command is performed from the login node</a:t>
            </a:r>
          </a:p>
          <a:p>
            <a:pPr lvl="1"/>
            <a:r>
              <a:rPr lang="en-US" sz="1800" dirty="0"/>
              <a:t>Either directly (on small clusters)</a:t>
            </a:r>
          </a:p>
          <a:p>
            <a:pPr lvl="1"/>
            <a:r>
              <a:rPr lang="en-US" sz="1800" dirty="0"/>
              <a:t>Or through scheduling system (e.g., SLURM, Torque, LoadLeveler, etc.)</a:t>
            </a:r>
          </a:p>
          <a:p>
            <a:r>
              <a:rPr lang="en-US" sz="2000" dirty="0">
                <a:latin typeface="Courier"/>
              </a:rPr>
              <a:t>mpirun</a:t>
            </a:r>
            <a:r>
              <a:rPr lang="en-US" sz="2000" dirty="0"/>
              <a:t> or scheduling system</a:t>
            </a:r>
          </a:p>
          <a:p>
            <a:pPr lvl="1"/>
            <a:r>
              <a:rPr lang="en-US" sz="1800" dirty="0"/>
              <a:t>Ensures that enough nodes are available</a:t>
            </a:r>
          </a:p>
          <a:p>
            <a:pPr lvl="1"/>
            <a:r>
              <a:rPr lang="en-US" sz="1800" dirty="0"/>
              <a:t>If nodes are not available:</a:t>
            </a:r>
          </a:p>
          <a:p>
            <a:pPr lvl="2"/>
            <a:r>
              <a:rPr lang="en-US" sz="1600" dirty="0">
                <a:latin typeface="Courier"/>
              </a:rPr>
              <a:t>mpirun</a:t>
            </a:r>
            <a:r>
              <a:rPr lang="en-US" sz="1600" dirty="0"/>
              <a:t> will try to re-use existing (busy) processors in multi-tasking mode—</a:t>
            </a:r>
            <a:r>
              <a:rPr lang="en-US" sz="1600" b="1" dirty="0"/>
              <a:t>never</a:t>
            </a:r>
            <a:r>
              <a:rPr lang="en-US" sz="1600" dirty="0"/>
              <a:t> is done in production</a:t>
            </a:r>
          </a:p>
          <a:p>
            <a:pPr lvl="2"/>
            <a:r>
              <a:rPr lang="en-US" sz="1600" dirty="0"/>
              <a:t>Scheduling system will put task on queue and start as soon as resources become available</a:t>
            </a:r>
          </a:p>
          <a:p>
            <a:pPr lvl="1"/>
            <a:r>
              <a:rPr lang="en-US" sz="1800" dirty="0"/>
              <a:t>Allocates requested number of nodes within supercomputer</a:t>
            </a:r>
          </a:p>
          <a:p>
            <a:pPr lvl="1"/>
            <a:r>
              <a:rPr lang="en-US" sz="1800" dirty="0"/>
              <a:t>Starts copy of program binary on all nodes simultaneously</a:t>
            </a:r>
          </a:p>
          <a:p>
            <a:r>
              <a:rPr lang="en-US" sz="2000" dirty="0"/>
              <a:t>When MPI program is started on multiple nodes, copies running on nodes start to communicate via network</a:t>
            </a:r>
          </a:p>
        </p:txBody>
      </p:sp>
    </p:spTree>
    <p:extLst>
      <p:ext uri="{BB962C8B-B14F-4D97-AF65-F5344CB8AC3E}">
        <p14:creationId xmlns:p14="http://schemas.microsoft.com/office/powerpoint/2010/main" val="4239072014"/>
      </p:ext>
    </p:extLst>
  </p:cSld>
  <p:clrMapOvr>
    <a:masterClrMapping/>
  </p:clrMapOvr>
  <p:transition spd="slow" advTm="87272"/>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F790-2663-AA45-9D41-83009793A5CD}"/>
              </a:ext>
            </a:extLst>
          </p:cNvPr>
          <p:cNvSpPr>
            <a:spLocks noGrp="1"/>
          </p:cNvSpPr>
          <p:nvPr>
            <p:ph type="title"/>
          </p:nvPr>
        </p:nvSpPr>
        <p:spPr/>
        <p:txBody>
          <a:bodyPr/>
          <a:lstStyle/>
          <a:p>
            <a:r>
              <a:rPr lang="en-US" dirty="0"/>
              <a:t>GPUDirect and RDMA</a:t>
            </a:r>
          </a:p>
        </p:txBody>
      </p:sp>
      <p:sp>
        <p:nvSpPr>
          <p:cNvPr id="3" name="Content Placeholder 2">
            <a:extLst>
              <a:ext uri="{FF2B5EF4-FFF2-40B4-BE49-F238E27FC236}">
                <a16:creationId xmlns:a16="http://schemas.microsoft.com/office/drawing/2014/main" id="{58969A00-972F-E44F-B37F-3A4C615AE79E}"/>
              </a:ext>
            </a:extLst>
          </p:cNvPr>
          <p:cNvSpPr>
            <a:spLocks noGrp="1"/>
          </p:cNvSpPr>
          <p:nvPr>
            <p:ph idx="4294967295"/>
          </p:nvPr>
        </p:nvSpPr>
        <p:spPr>
          <a:xfrm>
            <a:off x="457200" y="1600200"/>
            <a:ext cx="8229600" cy="4525963"/>
          </a:xfrm>
        </p:spPr>
        <p:txBody>
          <a:bodyPr/>
          <a:lstStyle/>
          <a:p>
            <a:pPr marL="0" indent="0">
              <a:buNone/>
            </a:pPr>
            <a:r>
              <a:rPr lang="en-US" dirty="0"/>
              <a:t>Main ideas</a:t>
            </a:r>
          </a:p>
          <a:p>
            <a:pPr marL="0" indent="0">
              <a:buNone/>
            </a:pPr>
            <a:r>
              <a:rPr lang="en-US" dirty="0"/>
              <a:t>There will be a lot of data movement, so:</a:t>
            </a:r>
          </a:p>
          <a:p>
            <a:r>
              <a:rPr lang="en-US" dirty="0"/>
              <a:t>Simplify the stack involved in GPU to GPU communication locally</a:t>
            </a:r>
          </a:p>
          <a:p>
            <a:r>
              <a:rPr lang="en-US" dirty="0"/>
              <a:t>Same over the network</a:t>
            </a:r>
          </a:p>
          <a:p>
            <a:r>
              <a:rPr lang="en-US" dirty="0"/>
              <a:t>Reduce latency, increase bandwidth</a:t>
            </a:r>
          </a:p>
          <a:p>
            <a:r>
              <a:rPr lang="en-US" dirty="0"/>
              <a:t>Reduce CPU usage</a:t>
            </a:r>
          </a:p>
          <a:p>
            <a:r>
              <a:rPr lang="en-US" dirty="0"/>
              <a:t>RDMA: remote direct memory access</a:t>
            </a:r>
          </a:p>
          <a:p>
            <a:r>
              <a:rPr lang="en-US" dirty="0"/>
              <a:t>Do not use CPU, OS, cache, and so on</a:t>
            </a:r>
          </a:p>
        </p:txBody>
      </p:sp>
    </p:spTree>
    <p:extLst>
      <p:ext uri="{BB962C8B-B14F-4D97-AF65-F5344CB8AC3E}">
        <p14:creationId xmlns:p14="http://schemas.microsoft.com/office/powerpoint/2010/main" val="1735898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1E25-551A-9644-9EDF-4882AFF5CB97}"/>
              </a:ext>
            </a:extLst>
          </p:cNvPr>
          <p:cNvSpPr>
            <a:spLocks noGrp="1"/>
          </p:cNvSpPr>
          <p:nvPr>
            <p:ph type="title"/>
          </p:nvPr>
        </p:nvSpPr>
        <p:spPr>
          <a:xfrm>
            <a:off x="457200" y="228600"/>
            <a:ext cx="8229600" cy="1143000"/>
          </a:xfrm>
        </p:spPr>
        <p:txBody>
          <a:bodyPr/>
          <a:lstStyle/>
          <a:p>
            <a:r>
              <a:rPr lang="en-US" dirty="0"/>
              <a:t>Types of GPUDirect</a:t>
            </a:r>
          </a:p>
        </p:txBody>
      </p:sp>
      <p:sp>
        <p:nvSpPr>
          <p:cNvPr id="7" name="Rectangle 6">
            <a:extLst>
              <a:ext uri="{FF2B5EF4-FFF2-40B4-BE49-F238E27FC236}">
                <a16:creationId xmlns:a16="http://schemas.microsoft.com/office/drawing/2014/main" id="{6F56E007-2BEF-4758-9562-8814FA432D18}"/>
              </a:ext>
            </a:extLst>
          </p:cNvPr>
          <p:cNvSpPr/>
          <p:nvPr/>
        </p:nvSpPr>
        <p:spPr>
          <a:xfrm>
            <a:off x="457200" y="6535579"/>
            <a:ext cx="8229600" cy="246221"/>
          </a:xfrm>
          <a:prstGeom prst="rect">
            <a:avLst/>
          </a:prstGeom>
        </p:spPr>
        <p:txBody>
          <a:bodyPr wrap="square" anchor="b">
            <a:noAutofit/>
          </a:bodyPr>
          <a:lstStyle/>
          <a:p>
            <a:pPr algn="r" eaLnBrk="0" hangingPunct="0"/>
            <a:r>
              <a:rPr lang="en-US" sz="1200" dirty="0">
                <a:solidFill>
                  <a:schemeClr val="bg1">
                    <a:lumMod val="50000"/>
                  </a:schemeClr>
                </a:solidFill>
              </a:rPr>
              <a:t>Source: http://on-demand.gputechconf.com/gtc/2018/presentation/s8474-gpudirect-life-in-the-fast-lane.pdf</a:t>
            </a:r>
          </a:p>
        </p:txBody>
      </p:sp>
      <p:pic>
        <p:nvPicPr>
          <p:cNvPr id="8" name="Picture 7">
            <a:extLst>
              <a:ext uri="{FF2B5EF4-FFF2-40B4-BE49-F238E27FC236}">
                <a16:creationId xmlns:a16="http://schemas.microsoft.com/office/drawing/2014/main" id="{D7E946AF-B472-4C7C-A58B-06B8341E9760}"/>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t="8505"/>
          <a:stretch/>
        </p:blipFill>
        <p:spPr>
          <a:xfrm>
            <a:off x="454743" y="1842516"/>
            <a:ext cx="8232058" cy="4229100"/>
          </a:xfrm>
          <a:prstGeom prst="rect">
            <a:avLst/>
          </a:prstGeom>
        </p:spPr>
      </p:pic>
    </p:spTree>
    <p:extLst>
      <p:ext uri="{BB962C8B-B14F-4D97-AF65-F5344CB8AC3E}">
        <p14:creationId xmlns:p14="http://schemas.microsoft.com/office/powerpoint/2010/main" val="845337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2FF74-A40D-0340-AE0A-76B5DDEFEB79}"/>
              </a:ext>
            </a:extLst>
          </p:cNvPr>
          <p:cNvSpPr>
            <a:spLocks noGrp="1"/>
          </p:cNvSpPr>
          <p:nvPr>
            <p:ph type="title"/>
          </p:nvPr>
        </p:nvSpPr>
        <p:spPr/>
        <p:txBody>
          <a:bodyPr/>
          <a:lstStyle/>
          <a:p>
            <a:r>
              <a:rPr lang="en-US" dirty="0"/>
              <a:t>IBM Power 9</a:t>
            </a:r>
          </a:p>
        </p:txBody>
      </p:sp>
      <p:sp>
        <p:nvSpPr>
          <p:cNvPr id="7" name="Rectangle 6">
            <a:extLst>
              <a:ext uri="{FF2B5EF4-FFF2-40B4-BE49-F238E27FC236}">
                <a16:creationId xmlns:a16="http://schemas.microsoft.com/office/drawing/2014/main" id="{B5344A13-F8E3-442D-87BE-CBEA4D445F3D}"/>
              </a:ext>
            </a:extLst>
          </p:cNvPr>
          <p:cNvSpPr/>
          <p:nvPr/>
        </p:nvSpPr>
        <p:spPr>
          <a:xfrm>
            <a:off x="457200" y="6535579"/>
            <a:ext cx="8229600" cy="246221"/>
          </a:xfrm>
          <a:prstGeom prst="rect">
            <a:avLst/>
          </a:prstGeom>
        </p:spPr>
        <p:txBody>
          <a:bodyPr wrap="square" anchor="b">
            <a:noAutofit/>
          </a:bodyPr>
          <a:lstStyle/>
          <a:p>
            <a:pPr algn="r" eaLnBrk="0" hangingPunct="0"/>
            <a:r>
              <a:rPr lang="en-US" sz="1200" dirty="0">
                <a:solidFill>
                  <a:schemeClr val="bg1">
                    <a:lumMod val="50000"/>
                  </a:schemeClr>
                </a:solidFill>
              </a:rPr>
              <a:t>Source: http://on-demand.gputechconf.com/gtc/2018/presentation/s8474-gpudirect-life-in-the-fast-lane.pdf</a:t>
            </a:r>
          </a:p>
        </p:txBody>
      </p:sp>
      <p:pic>
        <p:nvPicPr>
          <p:cNvPr id="8" name="Picture 7">
            <a:extLst>
              <a:ext uri="{FF2B5EF4-FFF2-40B4-BE49-F238E27FC236}">
                <a16:creationId xmlns:a16="http://schemas.microsoft.com/office/drawing/2014/main" id="{FEBD1A25-C012-4B0F-839A-DF8EF56EEDCE}"/>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t="9118"/>
          <a:stretch/>
        </p:blipFill>
        <p:spPr>
          <a:xfrm>
            <a:off x="457200" y="1905000"/>
            <a:ext cx="8235219" cy="4152900"/>
          </a:xfrm>
          <a:prstGeom prst="rect">
            <a:avLst/>
          </a:prstGeom>
        </p:spPr>
      </p:pic>
    </p:spTree>
    <p:extLst>
      <p:ext uri="{BB962C8B-B14F-4D97-AF65-F5344CB8AC3E}">
        <p14:creationId xmlns:p14="http://schemas.microsoft.com/office/powerpoint/2010/main" val="1716440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9D12A-F480-7D44-BE9A-2A65814C02F8}"/>
              </a:ext>
            </a:extLst>
          </p:cNvPr>
          <p:cNvSpPr>
            <a:spLocks noGrp="1"/>
          </p:cNvSpPr>
          <p:nvPr>
            <p:ph type="title"/>
          </p:nvPr>
        </p:nvSpPr>
        <p:spPr/>
        <p:txBody>
          <a:bodyPr/>
          <a:lstStyle/>
          <a:p>
            <a:r>
              <a:rPr lang="en-US" dirty="0"/>
              <a:t>GPUDirect: Avoid Using CPU</a:t>
            </a:r>
          </a:p>
        </p:txBody>
      </p:sp>
      <p:sp>
        <p:nvSpPr>
          <p:cNvPr id="4" name="Content Placeholder 3">
            <a:extLst>
              <a:ext uri="{FF2B5EF4-FFF2-40B4-BE49-F238E27FC236}">
                <a16:creationId xmlns:a16="http://schemas.microsoft.com/office/drawing/2014/main" id="{7A8A4B9C-852E-4CF9-B5B5-10B96D170276}"/>
              </a:ext>
            </a:extLst>
          </p:cNvPr>
          <p:cNvSpPr>
            <a:spLocks noGrp="1"/>
          </p:cNvSpPr>
          <p:nvPr>
            <p:ph idx="4294967295"/>
          </p:nvPr>
        </p:nvSpPr>
        <p:spPr>
          <a:xfrm>
            <a:off x="457200" y="1600200"/>
            <a:ext cx="4946073" cy="4525963"/>
          </a:xfrm>
        </p:spPr>
        <p:txBody>
          <a:bodyPr/>
          <a:lstStyle/>
          <a:p>
            <a:pPr>
              <a:buFont typeface="Arial" panose="020B0604020202020204" pitchFamily="34" charset="0"/>
              <a:buChar char="•"/>
            </a:pPr>
            <a:r>
              <a:rPr lang="en-US" sz="1800" b="1" dirty="0"/>
              <a:t>Accelerated communication with network and storage devices</a:t>
            </a:r>
            <a:br>
              <a:rPr lang="en-US" sz="1800" dirty="0"/>
            </a:br>
            <a:r>
              <a:rPr lang="en-US" sz="1800" dirty="0"/>
              <a:t>Network and GPU device drivers can share “pinned” (page-locked) buffers, eliminating the need to make a redundant copy in CUDA host memory</a:t>
            </a:r>
          </a:p>
          <a:p>
            <a:pPr>
              <a:buFont typeface="Arial" panose="020B0604020202020204" pitchFamily="34" charset="0"/>
              <a:buChar char="•"/>
            </a:pPr>
            <a:r>
              <a:rPr lang="en-US" sz="1800" b="1" dirty="0"/>
              <a:t>Peer-to-peer transfers between GPUs</a:t>
            </a:r>
            <a:br>
              <a:rPr lang="en-US" sz="1800" dirty="0"/>
            </a:br>
            <a:r>
              <a:rPr lang="en-US" sz="1800" dirty="0"/>
              <a:t>Use high-speed DMA transfers to copy data between the memories of two GPUs on the same system/PCIe bus</a:t>
            </a:r>
          </a:p>
          <a:p>
            <a:pPr>
              <a:buFont typeface="Arial" panose="020B0604020202020204" pitchFamily="34" charset="0"/>
              <a:buChar char="•"/>
            </a:pPr>
            <a:r>
              <a:rPr lang="en-US" sz="1800" b="1" dirty="0"/>
              <a:t>Peer-to-peer memory access</a:t>
            </a:r>
            <a:br>
              <a:rPr lang="en-US" sz="1800" dirty="0"/>
            </a:br>
            <a:r>
              <a:rPr lang="en-US" sz="1800" dirty="0"/>
              <a:t>Optimize communication between GPUs using NUMA-style access to memory on other GPUs from within CUDA kernels</a:t>
            </a:r>
          </a:p>
        </p:txBody>
      </p:sp>
      <p:pic>
        <p:nvPicPr>
          <p:cNvPr id="6" name="Picture 5">
            <a:extLst>
              <a:ext uri="{FF2B5EF4-FFF2-40B4-BE49-F238E27FC236}">
                <a16:creationId xmlns:a16="http://schemas.microsoft.com/office/drawing/2014/main" id="{19919B81-F41F-C64B-B7C8-855677FC5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1318" y="1600201"/>
            <a:ext cx="3135482" cy="2123901"/>
          </a:xfrm>
          <a:prstGeom prst="rect">
            <a:avLst/>
          </a:prstGeom>
        </p:spPr>
      </p:pic>
    </p:spTree>
    <p:extLst>
      <p:ext uri="{BB962C8B-B14F-4D97-AF65-F5344CB8AC3E}">
        <p14:creationId xmlns:p14="http://schemas.microsoft.com/office/powerpoint/2010/main" val="1588479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9D12A-F480-7D44-BE9A-2A65814C02F8}"/>
              </a:ext>
            </a:extLst>
          </p:cNvPr>
          <p:cNvSpPr>
            <a:spLocks noGrp="1"/>
          </p:cNvSpPr>
          <p:nvPr>
            <p:ph type="title"/>
          </p:nvPr>
        </p:nvSpPr>
        <p:spPr>
          <a:xfrm>
            <a:off x="457200" y="228600"/>
            <a:ext cx="8229600" cy="1143000"/>
          </a:xfrm>
        </p:spPr>
        <p:txBody>
          <a:bodyPr/>
          <a:lstStyle/>
          <a:p>
            <a:r>
              <a:rPr lang="en-US" dirty="0"/>
              <a:t>GPUDirect: Avoid Using CPU</a:t>
            </a:r>
          </a:p>
        </p:txBody>
      </p:sp>
      <p:sp>
        <p:nvSpPr>
          <p:cNvPr id="4" name="Content Placeholder 3">
            <a:extLst>
              <a:ext uri="{FF2B5EF4-FFF2-40B4-BE49-F238E27FC236}">
                <a16:creationId xmlns:a16="http://schemas.microsoft.com/office/drawing/2014/main" id="{7A8A4B9C-852E-4CF9-B5B5-10B96D170276}"/>
              </a:ext>
            </a:extLst>
          </p:cNvPr>
          <p:cNvSpPr>
            <a:spLocks noGrp="1"/>
          </p:cNvSpPr>
          <p:nvPr>
            <p:ph idx="4294967295"/>
          </p:nvPr>
        </p:nvSpPr>
        <p:spPr>
          <a:xfrm>
            <a:off x="457200" y="1600200"/>
            <a:ext cx="4979324" cy="4525963"/>
          </a:xfrm>
        </p:spPr>
        <p:txBody>
          <a:bodyPr/>
          <a:lstStyle/>
          <a:p>
            <a:pPr>
              <a:buFont typeface="Arial" panose="020B0604020202020204" pitchFamily="34" charset="0"/>
              <a:buChar char="•"/>
            </a:pPr>
            <a:r>
              <a:rPr lang="en-US" sz="1800" b="1" dirty="0"/>
              <a:t>RDMA</a:t>
            </a:r>
            <a:br>
              <a:rPr lang="en-US" sz="1800" dirty="0"/>
            </a:br>
            <a:r>
              <a:rPr lang="en-US" sz="1800" dirty="0"/>
              <a:t>Eliminate CPU bandwidth and latency bottlenecks using remote direct memory access (RDMA) transfers between GPUs and other PCIe devices, resulting in significantly improved MPISendRecv efficiency between GPUs and other nodes)</a:t>
            </a:r>
          </a:p>
          <a:p>
            <a:pPr>
              <a:buFont typeface="Arial" panose="020B0604020202020204" pitchFamily="34" charset="0"/>
              <a:buChar char="•"/>
            </a:pPr>
            <a:r>
              <a:rPr lang="en-US" sz="1800" b="1" dirty="0"/>
              <a:t>GPUDirect for video</a:t>
            </a:r>
            <a:br>
              <a:rPr lang="en-US" sz="1800" dirty="0"/>
            </a:br>
            <a:r>
              <a:rPr lang="en-US" sz="1800" dirty="0"/>
              <a:t>This is an optimized pipeline for frame-based devices such as frame grabbers, video switchers, HD-SDI capture, and CameraLink devices</a:t>
            </a:r>
          </a:p>
        </p:txBody>
      </p:sp>
      <p:pic>
        <p:nvPicPr>
          <p:cNvPr id="5" name="Picture 4">
            <a:extLst>
              <a:ext uri="{FF2B5EF4-FFF2-40B4-BE49-F238E27FC236}">
                <a16:creationId xmlns:a16="http://schemas.microsoft.com/office/drawing/2014/main" id="{19919B81-F41F-C64B-B7C8-855677FC5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1318" y="1600201"/>
            <a:ext cx="3135482" cy="2123901"/>
          </a:xfrm>
          <a:prstGeom prst="rect">
            <a:avLst/>
          </a:prstGeom>
        </p:spPr>
      </p:pic>
    </p:spTree>
    <p:extLst>
      <p:ext uri="{BB962C8B-B14F-4D97-AF65-F5344CB8AC3E}">
        <p14:creationId xmlns:p14="http://schemas.microsoft.com/office/powerpoint/2010/main" val="3600386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8724-3639-6F4F-9BE1-D3A5A69A699D}"/>
              </a:ext>
            </a:extLst>
          </p:cNvPr>
          <p:cNvSpPr>
            <a:spLocks noGrp="1"/>
          </p:cNvSpPr>
          <p:nvPr>
            <p:ph type="title"/>
          </p:nvPr>
        </p:nvSpPr>
        <p:spPr/>
        <p:txBody>
          <a:bodyPr/>
          <a:lstStyle/>
          <a:p>
            <a:r>
              <a:rPr lang="en-US" dirty="0"/>
              <a:t>NVIDIA DGX-1</a:t>
            </a:r>
          </a:p>
        </p:txBody>
      </p:sp>
      <p:pic>
        <p:nvPicPr>
          <p:cNvPr id="5" name="Picture 4">
            <a:extLst>
              <a:ext uri="{FF2B5EF4-FFF2-40B4-BE49-F238E27FC236}">
                <a16:creationId xmlns:a16="http://schemas.microsoft.com/office/drawing/2014/main" id="{3B6A418E-1357-744C-8668-EA74E267AB4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01" t="7746" r="3333"/>
          <a:stretch/>
        </p:blipFill>
        <p:spPr>
          <a:xfrm>
            <a:off x="457200" y="1636326"/>
            <a:ext cx="8229601" cy="4455490"/>
          </a:xfrm>
          <a:prstGeom prst="rect">
            <a:avLst/>
          </a:prstGeom>
        </p:spPr>
      </p:pic>
    </p:spTree>
    <p:extLst>
      <p:ext uri="{BB962C8B-B14F-4D97-AF65-F5344CB8AC3E}">
        <p14:creationId xmlns:p14="http://schemas.microsoft.com/office/powerpoint/2010/main" val="972786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EF567-64F0-D54B-B254-B5AB41CE7CCD}"/>
              </a:ext>
            </a:extLst>
          </p:cNvPr>
          <p:cNvSpPr>
            <a:spLocks noGrp="1"/>
          </p:cNvSpPr>
          <p:nvPr>
            <p:ph type="title"/>
          </p:nvPr>
        </p:nvSpPr>
        <p:spPr/>
        <p:txBody>
          <a:bodyPr/>
          <a:lstStyle/>
          <a:p>
            <a:r>
              <a:rPr lang="en-US" dirty="0"/>
              <a:t>NVIDIA DGX-1</a:t>
            </a:r>
          </a:p>
        </p:txBody>
      </p:sp>
      <p:pic>
        <p:nvPicPr>
          <p:cNvPr id="5" name="Picture 4">
            <a:extLst>
              <a:ext uri="{FF2B5EF4-FFF2-40B4-BE49-F238E27FC236}">
                <a16:creationId xmlns:a16="http://schemas.microsoft.com/office/drawing/2014/main" id="{AFE573A4-8892-104F-B991-9F07CB099B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00" r="7500"/>
          <a:stretch/>
        </p:blipFill>
        <p:spPr>
          <a:xfrm>
            <a:off x="457200" y="1600200"/>
            <a:ext cx="8229600" cy="4735818"/>
          </a:xfrm>
          <a:prstGeom prst="rect">
            <a:avLst/>
          </a:prstGeom>
        </p:spPr>
      </p:pic>
    </p:spTree>
    <p:extLst>
      <p:ext uri="{BB962C8B-B14F-4D97-AF65-F5344CB8AC3E}">
        <p14:creationId xmlns:p14="http://schemas.microsoft.com/office/powerpoint/2010/main" val="4123968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E0364-7AF0-3746-89E3-1B1757887549}"/>
              </a:ext>
            </a:extLst>
          </p:cNvPr>
          <p:cNvSpPr>
            <a:spLocks noGrp="1"/>
          </p:cNvSpPr>
          <p:nvPr>
            <p:ph type="title"/>
          </p:nvPr>
        </p:nvSpPr>
        <p:spPr/>
        <p:txBody>
          <a:bodyPr/>
          <a:lstStyle/>
          <a:p>
            <a:r>
              <a:rPr lang="en-US" dirty="0"/>
              <a:t>NVIDIA DGX-2</a:t>
            </a:r>
          </a:p>
        </p:txBody>
      </p:sp>
      <p:pic>
        <p:nvPicPr>
          <p:cNvPr id="5" name="Picture 4">
            <a:extLst>
              <a:ext uri="{FF2B5EF4-FFF2-40B4-BE49-F238E27FC236}">
                <a16:creationId xmlns:a16="http://schemas.microsoft.com/office/drawing/2014/main" id="{A3CDB818-E5AB-CD46-90E4-66BC899EFA7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668" t="7490" r="3333"/>
          <a:stretch/>
        </p:blipFill>
        <p:spPr>
          <a:xfrm>
            <a:off x="457200" y="1600201"/>
            <a:ext cx="8229600" cy="4705678"/>
          </a:xfrm>
          <a:prstGeom prst="rect">
            <a:avLst/>
          </a:prstGeom>
        </p:spPr>
      </p:pic>
    </p:spTree>
    <p:extLst>
      <p:ext uri="{BB962C8B-B14F-4D97-AF65-F5344CB8AC3E}">
        <p14:creationId xmlns:p14="http://schemas.microsoft.com/office/powerpoint/2010/main" val="1328243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noAutofit/>
          </a:bodyPr>
          <a:lstStyle/>
          <a:p>
            <a:r>
              <a:rPr lang="en-US" dirty="0"/>
              <a:t>Typical Problems: HPC vs. HTC</a:t>
            </a:r>
          </a:p>
        </p:txBody>
      </p:sp>
      <p:sp>
        <p:nvSpPr>
          <p:cNvPr id="3" name="Content Placeholder 2"/>
          <p:cNvSpPr>
            <a:spLocks noGrp="1"/>
          </p:cNvSpPr>
          <p:nvPr>
            <p:ph idx="1"/>
          </p:nvPr>
        </p:nvSpPr>
        <p:spPr>
          <a:xfrm>
            <a:off x="457200" y="1600200"/>
            <a:ext cx="4343400" cy="4525963"/>
          </a:xfrm>
        </p:spPr>
        <p:txBody>
          <a:bodyPr>
            <a:noAutofit/>
          </a:bodyPr>
          <a:lstStyle/>
          <a:p>
            <a:r>
              <a:rPr lang="en-US" sz="2400" dirty="0"/>
              <a:t>Typical HPC problems: simulation of physical/chemical/biological processes</a:t>
            </a:r>
          </a:p>
          <a:p>
            <a:pPr lvl="1"/>
            <a:r>
              <a:rPr lang="en-US" sz="2000" dirty="0"/>
              <a:t>Molecular dynamics simulation</a:t>
            </a:r>
          </a:p>
          <a:p>
            <a:pPr lvl="1"/>
            <a:r>
              <a:rPr lang="en-US" sz="2000" dirty="0"/>
              <a:t>Computational fluid dynamics</a:t>
            </a:r>
          </a:p>
          <a:p>
            <a:pPr lvl="1"/>
            <a:r>
              <a:rPr lang="en-US" sz="2000" dirty="0"/>
              <a:t>Oil reservoir modeling</a:t>
            </a:r>
          </a:p>
          <a:p>
            <a:pPr lvl="1"/>
            <a:r>
              <a:rPr lang="en-US" sz="2000" dirty="0"/>
              <a:t>Weather modeling</a:t>
            </a:r>
          </a:p>
          <a:p>
            <a:pPr lvl="1"/>
            <a:r>
              <a:rPr lang="en-US" sz="2000" dirty="0"/>
              <a:t>And so on</a:t>
            </a:r>
          </a:p>
        </p:txBody>
      </p:sp>
      <p:sp>
        <p:nvSpPr>
          <p:cNvPr id="22532" name="TextBox 4"/>
          <p:cNvSpPr txBox="1">
            <a:spLocks noChangeArrowheads="1"/>
          </p:cNvSpPr>
          <p:nvPr/>
        </p:nvSpPr>
        <p:spPr bwMode="auto">
          <a:xfrm>
            <a:off x="5105400" y="4724400"/>
            <a:ext cx="3505200" cy="646331"/>
          </a:xfrm>
          <a:prstGeom prst="rect">
            <a:avLst/>
          </a:prstGeom>
          <a:noFill/>
          <a:ln w="9525">
            <a:noFill/>
            <a:miter lim="800000"/>
            <a:headEnd/>
            <a:tailEnd/>
          </a:ln>
        </p:spPr>
        <p:txBody>
          <a:bodyPr wrap="square">
            <a:noAutofit/>
          </a:bodyPr>
          <a:lstStyle/>
          <a:p>
            <a:pPr eaLnBrk="0" hangingPunct="0">
              <a:spcBef>
                <a:spcPts val="600"/>
              </a:spcBef>
            </a:pPr>
            <a:r>
              <a:rPr lang="en-US" b="1" dirty="0"/>
              <a:t>Methods: mainly partial differential equations</a:t>
            </a:r>
          </a:p>
        </p:txBody>
      </p:sp>
      <p:sp>
        <p:nvSpPr>
          <p:cNvPr id="22533" name="TextBox 5"/>
          <p:cNvSpPr txBox="1">
            <a:spLocks noChangeArrowheads="1"/>
          </p:cNvSpPr>
          <p:nvPr/>
        </p:nvSpPr>
        <p:spPr bwMode="auto">
          <a:xfrm>
            <a:off x="5105400" y="4126468"/>
            <a:ext cx="3505200" cy="369332"/>
          </a:xfrm>
          <a:prstGeom prst="rect">
            <a:avLst/>
          </a:prstGeom>
          <a:noFill/>
          <a:ln w="9525">
            <a:noFill/>
            <a:miter lim="800000"/>
            <a:headEnd/>
            <a:tailEnd/>
          </a:ln>
        </p:spPr>
        <p:txBody>
          <a:bodyPr wrap="none">
            <a:noAutofit/>
          </a:bodyPr>
          <a:lstStyle/>
          <a:p>
            <a:pPr eaLnBrk="0" hangingPunct="0">
              <a:spcBef>
                <a:spcPts val="600"/>
              </a:spcBef>
            </a:pPr>
            <a:r>
              <a:rPr lang="en-US" b="1" dirty="0"/>
              <a:t>“Continuous” processes</a:t>
            </a:r>
          </a:p>
        </p:txBody>
      </p:sp>
    </p:spTree>
    <p:extLst>
      <p:ext uri="{BB962C8B-B14F-4D97-AF65-F5344CB8AC3E}">
        <p14:creationId xmlns:p14="http://schemas.microsoft.com/office/powerpoint/2010/main" val="3048437593"/>
      </p:ext>
    </p:extLst>
  </p:cSld>
  <p:clrMapOvr>
    <a:masterClrMapping/>
  </p:clrMapOvr>
  <p:transition spd="slow" advTm="76542"/>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277E-9563-4F46-B21F-B3C61491C656}"/>
              </a:ext>
            </a:extLst>
          </p:cNvPr>
          <p:cNvSpPr>
            <a:spLocks noGrp="1"/>
          </p:cNvSpPr>
          <p:nvPr>
            <p:ph type="title"/>
          </p:nvPr>
        </p:nvSpPr>
        <p:spPr/>
        <p:txBody>
          <a:bodyPr/>
          <a:lstStyle/>
          <a:p>
            <a:r>
              <a:rPr lang="en-US" dirty="0"/>
              <a:t>IBM Power 9 GPUDirect Flows</a:t>
            </a:r>
          </a:p>
        </p:txBody>
      </p:sp>
      <p:pic>
        <p:nvPicPr>
          <p:cNvPr id="5" name="Picture 4">
            <a:extLst>
              <a:ext uri="{FF2B5EF4-FFF2-40B4-BE49-F238E27FC236}">
                <a16:creationId xmlns:a16="http://schemas.microsoft.com/office/drawing/2014/main" id="{26092E9C-96A7-4C4E-A262-0E9355D894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3" t="4355" b="-1955"/>
          <a:stretch/>
        </p:blipFill>
        <p:spPr>
          <a:xfrm>
            <a:off x="546652" y="1483420"/>
            <a:ext cx="8050696" cy="4460180"/>
          </a:xfrm>
          <a:prstGeom prst="rect">
            <a:avLst/>
          </a:prstGeom>
        </p:spPr>
      </p:pic>
    </p:spTree>
    <p:extLst>
      <p:ext uri="{BB962C8B-B14F-4D97-AF65-F5344CB8AC3E}">
        <p14:creationId xmlns:p14="http://schemas.microsoft.com/office/powerpoint/2010/main" val="2996348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0707C-5C41-2642-B20E-771FF254845F}"/>
              </a:ext>
            </a:extLst>
          </p:cNvPr>
          <p:cNvSpPr>
            <a:spLocks noGrp="1"/>
          </p:cNvSpPr>
          <p:nvPr>
            <p:ph type="title"/>
          </p:nvPr>
        </p:nvSpPr>
        <p:spPr/>
        <p:txBody>
          <a:bodyPr/>
          <a:lstStyle/>
          <a:p>
            <a:r>
              <a:rPr lang="en-US" dirty="0"/>
              <a:t>The Summit</a:t>
            </a:r>
          </a:p>
        </p:txBody>
      </p:sp>
      <p:grpSp>
        <p:nvGrpSpPr>
          <p:cNvPr id="9" name="Group 8"/>
          <p:cNvGrpSpPr/>
          <p:nvPr/>
        </p:nvGrpSpPr>
        <p:grpSpPr>
          <a:xfrm>
            <a:off x="457200" y="1633450"/>
            <a:ext cx="8229600" cy="4302311"/>
            <a:chOff x="457200" y="1633450"/>
            <a:chExt cx="8229600" cy="4302311"/>
          </a:xfrm>
        </p:grpSpPr>
        <p:pic>
          <p:nvPicPr>
            <p:cNvPr id="5" name="Picture 4">
              <a:extLst>
                <a:ext uri="{FF2B5EF4-FFF2-40B4-BE49-F238E27FC236}">
                  <a16:creationId xmlns:a16="http://schemas.microsoft.com/office/drawing/2014/main" id="{2A167173-533E-8D44-95A6-A6E075A5C7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382"/>
            <a:stretch/>
          </p:blipFill>
          <p:spPr>
            <a:xfrm>
              <a:off x="457200" y="1633450"/>
              <a:ext cx="8229600" cy="4302311"/>
            </a:xfrm>
            <a:prstGeom prst="rect">
              <a:avLst/>
            </a:prstGeom>
          </p:spPr>
        </p:pic>
        <p:cxnSp>
          <p:nvCxnSpPr>
            <p:cNvPr id="4" name="Straight Connector 3"/>
            <p:cNvCxnSpPr/>
            <p:nvPr/>
          </p:nvCxnSpPr>
          <p:spPr>
            <a:xfrm>
              <a:off x="8686800" y="1812925"/>
              <a:ext cx="0" cy="4093369"/>
            </a:xfrm>
            <a:prstGeom prst="line">
              <a:avLst/>
            </a:prstGeom>
            <a:ln w="3175">
              <a:solidFill>
                <a:srgbClr val="AAAAA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9152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4EB80-5F0E-3449-B3A4-3C24ED08311B}"/>
              </a:ext>
            </a:extLst>
          </p:cNvPr>
          <p:cNvSpPr>
            <a:spLocks noGrp="1"/>
          </p:cNvSpPr>
          <p:nvPr>
            <p:ph type="title"/>
          </p:nvPr>
        </p:nvSpPr>
        <p:spPr/>
        <p:txBody>
          <a:bodyPr/>
          <a:lstStyle/>
          <a:p>
            <a:r>
              <a:rPr lang="en-US" dirty="0"/>
              <a:t>The Sierra</a:t>
            </a:r>
          </a:p>
        </p:txBody>
      </p:sp>
      <p:pic>
        <p:nvPicPr>
          <p:cNvPr id="5" name="Picture 4">
            <a:extLst>
              <a:ext uri="{FF2B5EF4-FFF2-40B4-BE49-F238E27FC236}">
                <a16:creationId xmlns:a16="http://schemas.microsoft.com/office/drawing/2014/main" id="{E7CBE468-34B6-FD4C-931E-A15F11DFC8B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07"/>
          <a:stretch/>
        </p:blipFill>
        <p:spPr>
          <a:xfrm>
            <a:off x="457200" y="1600200"/>
            <a:ext cx="8229600" cy="4394156"/>
          </a:xfrm>
          <a:prstGeom prst="rect">
            <a:avLst/>
          </a:prstGeom>
        </p:spPr>
      </p:pic>
    </p:spTree>
    <p:extLst>
      <p:ext uri="{BB962C8B-B14F-4D97-AF65-F5344CB8AC3E}">
        <p14:creationId xmlns:p14="http://schemas.microsoft.com/office/powerpoint/2010/main" val="38365033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CA204-B3B7-2C47-80BE-05FB70BE7469}"/>
              </a:ext>
            </a:extLst>
          </p:cNvPr>
          <p:cNvSpPr>
            <a:spLocks noGrp="1"/>
          </p:cNvSpPr>
          <p:nvPr>
            <p:ph type="title"/>
          </p:nvPr>
        </p:nvSpPr>
        <p:spPr/>
        <p:txBody>
          <a:bodyPr/>
          <a:lstStyle/>
          <a:p>
            <a:r>
              <a:rPr lang="en-US" dirty="0"/>
              <a:t>RDMA With GPUDirect</a:t>
            </a:r>
          </a:p>
        </p:txBody>
      </p:sp>
      <p:pic>
        <p:nvPicPr>
          <p:cNvPr id="7" name="Picture 6">
            <a:extLst>
              <a:ext uri="{FF2B5EF4-FFF2-40B4-BE49-F238E27FC236}">
                <a16:creationId xmlns:a16="http://schemas.microsoft.com/office/drawing/2014/main" id="{A114CE45-8C0E-A948-B1D7-D8F4AC795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36643"/>
            <a:ext cx="8229600" cy="3715021"/>
          </a:xfrm>
          <a:prstGeom prst="rect">
            <a:avLst/>
          </a:prstGeom>
        </p:spPr>
      </p:pic>
    </p:spTree>
    <p:extLst>
      <p:ext uri="{BB962C8B-B14F-4D97-AF65-F5344CB8AC3E}">
        <p14:creationId xmlns:p14="http://schemas.microsoft.com/office/powerpoint/2010/main" val="2466912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E9125-CDCD-6847-8391-070137F6697C}"/>
              </a:ext>
            </a:extLst>
          </p:cNvPr>
          <p:cNvSpPr>
            <a:spLocks noGrp="1"/>
          </p:cNvSpPr>
          <p:nvPr>
            <p:ph type="title"/>
          </p:nvPr>
        </p:nvSpPr>
        <p:spPr/>
        <p:txBody>
          <a:bodyPr/>
          <a:lstStyle/>
          <a:p>
            <a:r>
              <a:rPr lang="en-US" dirty="0"/>
              <a:t>The Software Stack</a:t>
            </a:r>
          </a:p>
        </p:txBody>
      </p:sp>
      <p:pic>
        <p:nvPicPr>
          <p:cNvPr id="8" name="Content Placeholder 4">
            <a:extLst>
              <a:ext uri="{FF2B5EF4-FFF2-40B4-BE49-F238E27FC236}">
                <a16:creationId xmlns:a16="http://schemas.microsoft.com/office/drawing/2014/main" id="{BCA00E07-B56B-4746-9D63-55BEACCAE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600199"/>
            <a:ext cx="8229600" cy="4587613"/>
          </a:xfrm>
          <a:prstGeom prst="rect">
            <a:avLst/>
          </a:prstGeom>
        </p:spPr>
      </p:pic>
    </p:spTree>
    <p:extLst>
      <p:ext uri="{BB962C8B-B14F-4D97-AF65-F5344CB8AC3E}">
        <p14:creationId xmlns:p14="http://schemas.microsoft.com/office/powerpoint/2010/main" val="1095139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227BE4-A9B5-F04B-ADAE-C29C7DA5231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33"/>
          <a:stretch/>
        </p:blipFill>
        <p:spPr>
          <a:xfrm>
            <a:off x="152400" y="859336"/>
            <a:ext cx="8839200" cy="5139328"/>
          </a:xfrm>
          <a:prstGeom prst="rect">
            <a:avLst/>
          </a:prstGeom>
        </p:spPr>
      </p:pic>
    </p:spTree>
    <p:extLst>
      <p:ext uri="{BB962C8B-B14F-4D97-AF65-F5344CB8AC3E}">
        <p14:creationId xmlns:p14="http://schemas.microsoft.com/office/powerpoint/2010/main" val="79008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C2FA-1F60-AB46-80EB-E5ACF84BFDCB}"/>
              </a:ext>
            </a:extLst>
          </p:cNvPr>
          <p:cNvSpPr>
            <a:spLocks noGrp="1"/>
          </p:cNvSpPr>
          <p:nvPr>
            <p:ph type="title"/>
          </p:nvPr>
        </p:nvSpPr>
        <p:spPr/>
        <p:txBody>
          <a:bodyPr/>
          <a:lstStyle/>
          <a:p>
            <a:r>
              <a:rPr lang="en-US" dirty="0"/>
              <a:t>GPUDirect RDMA Performance</a:t>
            </a:r>
          </a:p>
        </p:txBody>
      </p:sp>
      <p:pic>
        <p:nvPicPr>
          <p:cNvPr id="5" name="Picture 4">
            <a:extLst>
              <a:ext uri="{FF2B5EF4-FFF2-40B4-BE49-F238E27FC236}">
                <a16:creationId xmlns:a16="http://schemas.microsoft.com/office/drawing/2014/main" id="{0259AF7E-C873-1946-9486-9E3AFC352C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600200"/>
            <a:ext cx="8229600" cy="4741691"/>
          </a:xfrm>
          <a:prstGeom prst="rect">
            <a:avLst/>
          </a:prstGeom>
        </p:spPr>
      </p:pic>
      <p:sp>
        <p:nvSpPr>
          <p:cNvPr id="7" name="Rectangle 6">
            <a:extLst>
              <a:ext uri="{FF2B5EF4-FFF2-40B4-BE49-F238E27FC236}">
                <a16:creationId xmlns:a16="http://schemas.microsoft.com/office/drawing/2014/main" id="{CB5F47AE-5D13-4A15-A088-936E4EA53621}"/>
              </a:ext>
            </a:extLst>
          </p:cNvPr>
          <p:cNvSpPr/>
          <p:nvPr/>
        </p:nvSpPr>
        <p:spPr>
          <a:xfrm>
            <a:off x="457200" y="6535579"/>
            <a:ext cx="8229600" cy="246221"/>
          </a:xfrm>
          <a:prstGeom prst="rect">
            <a:avLst/>
          </a:prstGeom>
        </p:spPr>
        <p:txBody>
          <a:bodyPr wrap="square" anchor="b">
            <a:noAutofit/>
          </a:bodyPr>
          <a:lstStyle/>
          <a:p>
            <a:pPr algn="r" eaLnBrk="0" hangingPunct="0"/>
            <a:r>
              <a:rPr lang="en-US" sz="1200" dirty="0">
                <a:solidFill>
                  <a:schemeClr val="bg1">
                    <a:lumMod val="50000"/>
                  </a:schemeClr>
                </a:solidFill>
              </a:rPr>
              <a:t>Source: http://on-demand.gputechconf.com/gtc/2018/presentation/s8474-gpudirect-life-in-the-fast-lane.pdf</a:t>
            </a:r>
          </a:p>
        </p:txBody>
      </p:sp>
    </p:spTree>
    <p:extLst>
      <p:ext uri="{BB962C8B-B14F-4D97-AF65-F5344CB8AC3E}">
        <p14:creationId xmlns:p14="http://schemas.microsoft.com/office/powerpoint/2010/main" val="4166511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EEA1-A093-8E46-9D82-7DB0B3100F76}"/>
              </a:ext>
            </a:extLst>
          </p:cNvPr>
          <p:cNvSpPr>
            <a:spLocks noGrp="1"/>
          </p:cNvSpPr>
          <p:nvPr>
            <p:ph type="title"/>
          </p:nvPr>
        </p:nvSpPr>
        <p:spPr/>
        <p:txBody>
          <a:bodyPr/>
          <a:lstStyle/>
          <a:p>
            <a:r>
              <a:rPr lang="en-US" dirty="0"/>
              <a:t>TCP/IP and Ethernet</a:t>
            </a:r>
          </a:p>
        </p:txBody>
      </p:sp>
      <p:sp>
        <p:nvSpPr>
          <p:cNvPr id="5" name="Content Placeholder 4">
            <a:extLst>
              <a:ext uri="{FF2B5EF4-FFF2-40B4-BE49-F238E27FC236}">
                <a16:creationId xmlns:a16="http://schemas.microsoft.com/office/drawing/2014/main" id="{00281E42-16D2-374E-8F52-BE270CD40973}"/>
              </a:ext>
            </a:extLst>
          </p:cNvPr>
          <p:cNvSpPr>
            <a:spLocks noGrp="1"/>
          </p:cNvSpPr>
          <p:nvPr>
            <p:ph idx="1"/>
          </p:nvPr>
        </p:nvSpPr>
        <p:spPr/>
        <p:txBody>
          <a:bodyPr/>
          <a:lstStyle/>
          <a:p>
            <a:r>
              <a:rPr lang="en-US" dirty="0"/>
              <a:t>Very well established and commonplace</a:t>
            </a:r>
          </a:p>
          <a:p>
            <a:r>
              <a:rPr lang="en-US" dirty="0"/>
              <a:t>Commodity</a:t>
            </a:r>
          </a:p>
          <a:p>
            <a:r>
              <a:rPr lang="en-US" dirty="0"/>
              <a:t>Today, 10 GE is standard (25 GE for some cloud providers)</a:t>
            </a:r>
          </a:p>
          <a:p>
            <a:r>
              <a:rPr lang="en-US" dirty="0"/>
              <a:t>Inexpensive</a:t>
            </a:r>
          </a:p>
        </p:txBody>
      </p:sp>
    </p:spTree>
    <p:extLst>
      <p:ext uri="{BB962C8B-B14F-4D97-AF65-F5344CB8AC3E}">
        <p14:creationId xmlns:p14="http://schemas.microsoft.com/office/powerpoint/2010/main" val="3503514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0AD7-F5B2-D04E-8DCA-4880A8A97C5D}"/>
              </a:ext>
            </a:extLst>
          </p:cNvPr>
          <p:cNvSpPr>
            <a:spLocks noGrp="1"/>
          </p:cNvSpPr>
          <p:nvPr>
            <p:ph type="title"/>
          </p:nvPr>
        </p:nvSpPr>
        <p:spPr/>
        <p:txBody>
          <a:bodyPr/>
          <a:lstStyle/>
          <a:p>
            <a:r>
              <a:rPr lang="en-US" sz="3200" dirty="0"/>
              <a:t>The Open Systems </a:t>
            </a:r>
            <a:br>
              <a:rPr lang="en-US" sz="3200" dirty="0"/>
            </a:br>
            <a:r>
              <a:rPr lang="en-US" sz="3200" dirty="0"/>
              <a:t>Interconnection (OSI) Model</a:t>
            </a:r>
          </a:p>
        </p:txBody>
      </p:sp>
      <p:pic>
        <p:nvPicPr>
          <p:cNvPr id="8" name="Content Placeholder 4">
            <a:extLst>
              <a:ext uri="{FF2B5EF4-FFF2-40B4-BE49-F238E27FC236}">
                <a16:creationId xmlns:a16="http://schemas.microsoft.com/office/drawing/2014/main" id="{A68C7B68-93D9-104F-BFC0-C8A895517382}"/>
              </a:ext>
            </a:extLst>
          </p:cNvPr>
          <p:cNvPicPr>
            <a:picLocks noChangeAspect="1"/>
          </p:cNvPicPr>
          <p:nvPr/>
        </p:nvPicPr>
        <p:blipFill rotWithShape="1">
          <a:blip r:embed="rId2">
            <a:extLst>
              <a:ext uri="{28A0092B-C50C-407E-A947-70E740481C1C}">
                <a14:useLocalDpi xmlns:a14="http://schemas.microsoft.com/office/drawing/2010/main" val="0"/>
              </a:ext>
            </a:extLst>
          </a:blip>
          <a:srcRect l="1004" t="2132" r="848" b="1335"/>
          <a:stretch/>
        </p:blipFill>
        <p:spPr>
          <a:xfrm>
            <a:off x="457200" y="1593849"/>
            <a:ext cx="8229600" cy="3221966"/>
          </a:xfrm>
          <a:prstGeom prst="rect">
            <a:avLst/>
          </a:prstGeom>
        </p:spPr>
      </p:pic>
    </p:spTree>
    <p:extLst>
      <p:ext uri="{BB962C8B-B14F-4D97-AF65-F5344CB8AC3E}">
        <p14:creationId xmlns:p14="http://schemas.microsoft.com/office/powerpoint/2010/main" val="2135442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ABBA-2B98-D54B-9FE9-2B59AD5AA63B}"/>
              </a:ext>
            </a:extLst>
          </p:cNvPr>
          <p:cNvSpPr>
            <a:spLocks noGrp="1"/>
          </p:cNvSpPr>
          <p:nvPr>
            <p:ph type="title"/>
          </p:nvPr>
        </p:nvSpPr>
        <p:spPr/>
        <p:txBody>
          <a:bodyPr>
            <a:noAutofit/>
          </a:bodyPr>
          <a:lstStyle/>
          <a:p>
            <a:r>
              <a:rPr lang="en-US" dirty="0"/>
              <a:t>OSI Model vs. TCP/IP Model</a:t>
            </a:r>
          </a:p>
        </p:txBody>
      </p:sp>
      <p:sp>
        <p:nvSpPr>
          <p:cNvPr id="8" name="Rectangle 7">
            <a:extLst>
              <a:ext uri="{FF2B5EF4-FFF2-40B4-BE49-F238E27FC236}">
                <a16:creationId xmlns:a16="http://schemas.microsoft.com/office/drawing/2014/main" id="{84D4AC10-9119-C248-AA21-E98732E499EA}"/>
              </a:ext>
            </a:extLst>
          </p:cNvPr>
          <p:cNvSpPr/>
          <p:nvPr/>
        </p:nvSpPr>
        <p:spPr>
          <a:xfrm>
            <a:off x="762000" y="5715000"/>
            <a:ext cx="7924800" cy="246221"/>
          </a:xfrm>
          <a:prstGeom prst="rect">
            <a:avLst/>
          </a:prstGeom>
        </p:spPr>
        <p:txBody>
          <a:bodyPr wrap="square">
            <a:noAutofit/>
          </a:bodyPr>
          <a:lstStyle/>
          <a:p>
            <a:pPr algn="r"/>
            <a:r>
              <a:rPr lang="en-US" sz="1200" dirty="0">
                <a:solidFill>
                  <a:schemeClr val="bg1">
                    <a:lumMod val="50000"/>
                  </a:schemeClr>
                </a:solidFill>
              </a:rPr>
              <a:t>https://www.stemjar.com/osi-vs-tcp-ip-model/</a:t>
            </a:r>
          </a:p>
        </p:txBody>
      </p:sp>
      <p:pic>
        <p:nvPicPr>
          <p:cNvPr id="6" name="Picture 5">
            <a:extLst>
              <a:ext uri="{FF2B5EF4-FFF2-40B4-BE49-F238E27FC236}">
                <a16:creationId xmlns:a16="http://schemas.microsoft.com/office/drawing/2014/main" id="{419378AD-F40A-C545-8D38-7457F011E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03513"/>
            <a:ext cx="8229600" cy="4114800"/>
          </a:xfrm>
          <a:prstGeom prst="rect">
            <a:avLst/>
          </a:prstGeom>
        </p:spPr>
      </p:pic>
    </p:spTree>
    <p:extLst>
      <p:ext uri="{BB962C8B-B14F-4D97-AF65-F5344CB8AC3E}">
        <p14:creationId xmlns:p14="http://schemas.microsoft.com/office/powerpoint/2010/main" val="2983907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noAutofit/>
          </a:bodyPr>
          <a:lstStyle/>
          <a:p>
            <a:r>
              <a:rPr lang="en-US" dirty="0"/>
              <a:t>Typical Problems: HPC vs. HTC</a:t>
            </a:r>
          </a:p>
        </p:txBody>
      </p:sp>
      <p:sp>
        <p:nvSpPr>
          <p:cNvPr id="3" name="Content Placeholder 2"/>
          <p:cNvSpPr>
            <a:spLocks noGrp="1"/>
          </p:cNvSpPr>
          <p:nvPr>
            <p:ph idx="1"/>
          </p:nvPr>
        </p:nvSpPr>
        <p:spPr>
          <a:xfrm>
            <a:off x="457200" y="1600200"/>
            <a:ext cx="4267200" cy="4525963"/>
          </a:xfrm>
        </p:spPr>
        <p:txBody>
          <a:bodyPr>
            <a:noAutofit/>
          </a:bodyPr>
          <a:lstStyle/>
          <a:p>
            <a:r>
              <a:rPr lang="en-US" sz="2400" dirty="0"/>
              <a:t>Typical HTC problems</a:t>
            </a:r>
          </a:p>
          <a:p>
            <a:pPr lvl="1"/>
            <a:r>
              <a:rPr lang="en-US" sz="2000" dirty="0"/>
              <a:t>Large-scale data processing</a:t>
            </a:r>
          </a:p>
          <a:p>
            <a:pPr lvl="2"/>
            <a:r>
              <a:rPr lang="en-US" sz="1800" dirty="0"/>
              <a:t>Computational genomics</a:t>
            </a:r>
          </a:p>
          <a:p>
            <a:pPr lvl="2"/>
            <a:r>
              <a:rPr lang="en-US" sz="1800" dirty="0"/>
              <a:t>Document clustering</a:t>
            </a:r>
          </a:p>
          <a:p>
            <a:pPr lvl="2"/>
            <a:r>
              <a:rPr lang="en-US" sz="1800" dirty="0"/>
              <a:t>Inverted index construction for Web search engines</a:t>
            </a:r>
          </a:p>
          <a:p>
            <a:pPr lvl="1"/>
            <a:r>
              <a:rPr lang="en-US" sz="2000" dirty="0"/>
              <a:t>Parameter scans</a:t>
            </a:r>
          </a:p>
          <a:p>
            <a:pPr lvl="1"/>
            <a:r>
              <a:rPr lang="en-US" sz="2000" dirty="0"/>
              <a:t>Monte Carlo statistics</a:t>
            </a:r>
          </a:p>
          <a:p>
            <a:pPr lvl="1"/>
            <a:r>
              <a:rPr lang="en-US" sz="2000" dirty="0"/>
              <a:t>Machine learning</a:t>
            </a:r>
          </a:p>
          <a:p>
            <a:pPr lvl="1"/>
            <a:r>
              <a:rPr lang="en-US" sz="2000" dirty="0"/>
              <a:t>Data mining</a:t>
            </a:r>
          </a:p>
          <a:p>
            <a:pPr lvl="1"/>
            <a:r>
              <a:rPr lang="en-US" sz="2000" dirty="0"/>
              <a:t>And so on</a:t>
            </a:r>
          </a:p>
        </p:txBody>
      </p:sp>
      <p:sp>
        <p:nvSpPr>
          <p:cNvPr id="22534" name="TextBox 6"/>
          <p:cNvSpPr txBox="1">
            <a:spLocks noChangeArrowheads="1"/>
          </p:cNvSpPr>
          <p:nvPr/>
        </p:nvSpPr>
        <p:spPr bwMode="auto">
          <a:xfrm>
            <a:off x="5105400" y="2373868"/>
            <a:ext cx="3581400" cy="521732"/>
          </a:xfrm>
          <a:prstGeom prst="rect">
            <a:avLst/>
          </a:prstGeom>
          <a:noFill/>
          <a:ln w="9525">
            <a:noFill/>
            <a:miter lim="800000"/>
            <a:headEnd/>
            <a:tailEnd/>
          </a:ln>
        </p:spPr>
        <p:txBody>
          <a:bodyPr wrap="square">
            <a:noAutofit/>
          </a:bodyPr>
          <a:lstStyle/>
          <a:p>
            <a:pPr eaLnBrk="0" hangingPunct="0">
              <a:spcBef>
                <a:spcPts val="600"/>
              </a:spcBef>
            </a:pPr>
            <a:r>
              <a:rPr lang="en-US" b="1" dirty="0"/>
              <a:t>“Discrete” processes</a:t>
            </a:r>
          </a:p>
        </p:txBody>
      </p:sp>
      <p:sp>
        <p:nvSpPr>
          <p:cNvPr id="22535" name="TextBox 7"/>
          <p:cNvSpPr txBox="1">
            <a:spLocks noChangeArrowheads="1"/>
          </p:cNvSpPr>
          <p:nvPr/>
        </p:nvSpPr>
        <p:spPr bwMode="auto">
          <a:xfrm>
            <a:off x="5105400" y="4191000"/>
            <a:ext cx="3581400" cy="1219200"/>
          </a:xfrm>
          <a:prstGeom prst="rect">
            <a:avLst/>
          </a:prstGeom>
          <a:noFill/>
          <a:ln w="9525">
            <a:noFill/>
            <a:miter lim="800000"/>
            <a:headEnd/>
            <a:tailEnd/>
          </a:ln>
        </p:spPr>
        <p:txBody>
          <a:bodyPr wrap="square">
            <a:noAutofit/>
          </a:bodyPr>
          <a:lstStyle/>
          <a:p>
            <a:pPr eaLnBrk="0" hangingPunct="0">
              <a:spcBef>
                <a:spcPts val="600"/>
              </a:spcBef>
            </a:pPr>
            <a:r>
              <a:rPr lang="en-US" b="1" dirty="0"/>
              <a:t>All sorts of methods: </a:t>
            </a:r>
            <a:br>
              <a:rPr lang="en-US" b="1" dirty="0"/>
            </a:br>
            <a:r>
              <a:rPr lang="en-US" b="1" dirty="0"/>
              <a:t>Bayesian networks, neural networks, decision trees, graphs, and so on</a:t>
            </a:r>
          </a:p>
        </p:txBody>
      </p:sp>
    </p:spTree>
    <p:extLst>
      <p:ext uri="{BB962C8B-B14F-4D97-AF65-F5344CB8AC3E}">
        <p14:creationId xmlns:p14="http://schemas.microsoft.com/office/powerpoint/2010/main" val="3747033336"/>
      </p:ext>
    </p:extLst>
  </p:cSld>
  <p:clrMapOvr>
    <a:masterClrMapping/>
  </p:clrMapOvr>
  <p:transition spd="slow" advTm="76542"/>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EEA1-A093-8E46-9D82-7DB0B3100F76}"/>
              </a:ext>
            </a:extLst>
          </p:cNvPr>
          <p:cNvSpPr>
            <a:spLocks noGrp="1"/>
          </p:cNvSpPr>
          <p:nvPr>
            <p:ph type="title"/>
          </p:nvPr>
        </p:nvSpPr>
        <p:spPr/>
        <p:txBody>
          <a:bodyPr/>
          <a:lstStyle/>
          <a:p>
            <a:r>
              <a:rPr lang="en-US" dirty="0"/>
              <a:t>TCP/IP Challenges</a:t>
            </a:r>
          </a:p>
        </p:txBody>
      </p:sp>
      <p:sp>
        <p:nvSpPr>
          <p:cNvPr id="5" name="Content Placeholder 4">
            <a:extLst>
              <a:ext uri="{FF2B5EF4-FFF2-40B4-BE49-F238E27FC236}">
                <a16:creationId xmlns:a16="http://schemas.microsoft.com/office/drawing/2014/main" id="{00281E42-16D2-374E-8F52-BE270CD40973}"/>
              </a:ext>
            </a:extLst>
          </p:cNvPr>
          <p:cNvSpPr>
            <a:spLocks noGrp="1"/>
          </p:cNvSpPr>
          <p:nvPr>
            <p:ph idx="1"/>
          </p:nvPr>
        </p:nvSpPr>
        <p:spPr/>
        <p:txBody>
          <a:bodyPr/>
          <a:lstStyle/>
          <a:p>
            <a:r>
              <a:rPr lang="en-US" dirty="0"/>
              <a:t>Goes through the OS</a:t>
            </a:r>
          </a:p>
          <a:p>
            <a:r>
              <a:rPr lang="en-US" dirty="0"/>
              <a:t>Goes through CPU</a:t>
            </a:r>
          </a:p>
          <a:p>
            <a:r>
              <a:rPr lang="en-US" dirty="0"/>
              <a:t>Potentially, multi-party drivers</a:t>
            </a:r>
          </a:p>
          <a:p>
            <a:r>
              <a:rPr lang="en-US" dirty="0"/>
              <a:t>Does not work very well over long distances</a:t>
            </a:r>
          </a:p>
          <a:p>
            <a:pPr lvl="1"/>
            <a:r>
              <a:rPr lang="en-US" dirty="0"/>
              <a:t>Effective socket throughput limited</a:t>
            </a:r>
          </a:p>
        </p:txBody>
      </p:sp>
    </p:spTree>
    <p:extLst>
      <p:ext uri="{BB962C8B-B14F-4D97-AF65-F5344CB8AC3E}">
        <p14:creationId xmlns:p14="http://schemas.microsoft.com/office/powerpoint/2010/main" val="1771386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EEA1-A093-8E46-9D82-7DB0B3100F76}"/>
              </a:ext>
            </a:extLst>
          </p:cNvPr>
          <p:cNvSpPr>
            <a:spLocks noGrp="1"/>
          </p:cNvSpPr>
          <p:nvPr>
            <p:ph type="title"/>
          </p:nvPr>
        </p:nvSpPr>
        <p:spPr/>
        <p:txBody>
          <a:bodyPr/>
          <a:lstStyle/>
          <a:p>
            <a:r>
              <a:rPr lang="en-US" dirty="0"/>
              <a:t>InfiniBand (IB)</a:t>
            </a:r>
          </a:p>
        </p:txBody>
      </p:sp>
      <p:sp>
        <p:nvSpPr>
          <p:cNvPr id="3" name="Content Placeholder 2">
            <a:extLst>
              <a:ext uri="{FF2B5EF4-FFF2-40B4-BE49-F238E27FC236}">
                <a16:creationId xmlns:a16="http://schemas.microsoft.com/office/drawing/2014/main" id="{DF449AED-C53B-C044-922F-3DFC8D326E70}"/>
              </a:ext>
            </a:extLst>
          </p:cNvPr>
          <p:cNvSpPr>
            <a:spLocks noGrp="1"/>
          </p:cNvSpPr>
          <p:nvPr>
            <p:ph idx="4294967295"/>
          </p:nvPr>
        </p:nvSpPr>
        <p:spPr>
          <a:xfrm>
            <a:off x="457200" y="1600200"/>
            <a:ext cx="8229600" cy="4525963"/>
          </a:xfrm>
        </p:spPr>
        <p:txBody>
          <a:bodyPr/>
          <a:lstStyle/>
          <a:p>
            <a:r>
              <a:rPr lang="en-US" sz="2800" dirty="0"/>
              <a:t>Networking standard originated in 1999</a:t>
            </a:r>
          </a:p>
          <a:p>
            <a:r>
              <a:rPr lang="en-US" sz="2800" dirty="0"/>
              <a:t>InfiniBand Trade Association (IBTA): IBM, Dell, HP, Intel, Microsoft, Sun</a:t>
            </a:r>
          </a:p>
          <a:p>
            <a:r>
              <a:rPr lang="en-US" sz="2800" dirty="0"/>
              <a:t>OpenFabrics Alliance (OFA) defines the </a:t>
            </a:r>
            <a:br>
              <a:rPr lang="en-US" sz="2800" dirty="0"/>
            </a:br>
            <a:r>
              <a:rPr lang="en-US" sz="2800" dirty="0"/>
              <a:t>software stack</a:t>
            </a:r>
          </a:p>
          <a:p>
            <a:r>
              <a:rPr lang="en-US" sz="2800" dirty="0"/>
              <a:t>Today: Mellanox dominates (Intel also ships </a:t>
            </a:r>
            <a:br>
              <a:rPr lang="en-US" sz="2800" dirty="0"/>
            </a:br>
            <a:r>
              <a:rPr lang="en-US" sz="2800" dirty="0"/>
              <a:t>IB equipment)</a:t>
            </a:r>
          </a:p>
          <a:p>
            <a:r>
              <a:rPr lang="en-US" sz="2800" dirty="0"/>
              <a:t>Focus on </a:t>
            </a:r>
            <a:r>
              <a:rPr lang="en-US" sz="2800" i="1" dirty="0"/>
              <a:t>latency</a:t>
            </a:r>
          </a:p>
          <a:p>
            <a:r>
              <a:rPr lang="en-US" sz="2800" dirty="0"/>
              <a:t>Widely adopted for demanding workloads, such as HPC</a:t>
            </a:r>
          </a:p>
        </p:txBody>
      </p:sp>
    </p:spTree>
    <p:extLst>
      <p:ext uri="{BB962C8B-B14F-4D97-AF65-F5344CB8AC3E}">
        <p14:creationId xmlns:p14="http://schemas.microsoft.com/office/powerpoint/2010/main" val="2521372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F3584-6585-A142-9A05-33C0E7F28DE3}"/>
              </a:ext>
            </a:extLst>
          </p:cNvPr>
          <p:cNvSpPr>
            <a:spLocks noGrp="1"/>
          </p:cNvSpPr>
          <p:nvPr>
            <p:ph type="title"/>
          </p:nvPr>
        </p:nvSpPr>
        <p:spPr/>
        <p:txBody>
          <a:bodyPr/>
          <a:lstStyle/>
          <a:p>
            <a:r>
              <a:rPr lang="en-US" dirty="0"/>
              <a:t>IB Types and Specs</a:t>
            </a:r>
          </a:p>
        </p:txBody>
      </p:sp>
      <p:sp>
        <p:nvSpPr>
          <p:cNvPr id="11" name="TextBox 10">
            <a:extLst>
              <a:ext uri="{FF2B5EF4-FFF2-40B4-BE49-F238E27FC236}">
                <a16:creationId xmlns:a16="http://schemas.microsoft.com/office/drawing/2014/main" id="{39A10F32-CE63-DF46-B0A4-FFCF8ED25550}"/>
              </a:ext>
            </a:extLst>
          </p:cNvPr>
          <p:cNvSpPr txBox="1"/>
          <p:nvPr/>
        </p:nvSpPr>
        <p:spPr>
          <a:xfrm>
            <a:off x="5250918" y="5257800"/>
            <a:ext cx="1450077" cy="369332"/>
          </a:xfrm>
          <a:prstGeom prst="rect">
            <a:avLst/>
          </a:prstGeom>
          <a:noFill/>
        </p:spPr>
        <p:txBody>
          <a:bodyPr wrap="none" rtlCol="0">
            <a:noAutofit/>
          </a:bodyPr>
          <a:lstStyle/>
          <a:p>
            <a:r>
              <a:rPr lang="en-US" dirty="0"/>
              <a:t>We are here</a:t>
            </a:r>
          </a:p>
        </p:txBody>
      </p:sp>
      <p:grpSp>
        <p:nvGrpSpPr>
          <p:cNvPr id="5" name="Group 4">
            <a:extLst>
              <a:ext uri="{FF2B5EF4-FFF2-40B4-BE49-F238E27FC236}">
                <a16:creationId xmlns:a16="http://schemas.microsoft.com/office/drawing/2014/main" id="{9A6B14CC-9618-4743-9675-0BD69F199F06}"/>
              </a:ext>
            </a:extLst>
          </p:cNvPr>
          <p:cNvGrpSpPr/>
          <p:nvPr/>
        </p:nvGrpSpPr>
        <p:grpSpPr>
          <a:xfrm>
            <a:off x="416431" y="1600200"/>
            <a:ext cx="8270369" cy="3606800"/>
            <a:chOff x="25400" y="2057400"/>
            <a:chExt cx="9144000" cy="3987800"/>
          </a:xfrm>
        </p:grpSpPr>
        <p:pic>
          <p:nvPicPr>
            <p:cNvPr id="7" name="Picture 6">
              <a:extLst>
                <a:ext uri="{FF2B5EF4-FFF2-40B4-BE49-F238E27FC236}">
                  <a16:creationId xmlns:a16="http://schemas.microsoft.com/office/drawing/2014/main" id="{01361724-805C-8F4A-8241-19AA76A1B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2057400"/>
              <a:ext cx="9144000" cy="3541828"/>
            </a:xfrm>
            <a:prstGeom prst="rect">
              <a:avLst/>
            </a:prstGeom>
          </p:spPr>
        </p:pic>
        <p:cxnSp>
          <p:nvCxnSpPr>
            <p:cNvPr id="9" name="Straight Arrow Connector 8">
              <a:extLst>
                <a:ext uri="{FF2B5EF4-FFF2-40B4-BE49-F238E27FC236}">
                  <a16:creationId xmlns:a16="http://schemas.microsoft.com/office/drawing/2014/main" id="{610A2ADC-1104-A14A-9C6D-3C68B31A8A5C}"/>
                </a:ext>
              </a:extLst>
            </p:cNvPr>
            <p:cNvCxnSpPr>
              <a:cxnSpLocks/>
            </p:cNvCxnSpPr>
            <p:nvPr/>
          </p:nvCxnSpPr>
          <p:spPr>
            <a:xfrm flipV="1">
              <a:off x="6172200" y="5486400"/>
              <a:ext cx="0" cy="533400"/>
            </a:xfrm>
            <a:prstGeom prst="straightConnector1">
              <a:avLst/>
            </a:prstGeom>
            <a:ln w="15875">
              <a:solidFill>
                <a:srgbClr val="3B7EA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190F7BE-6B64-2441-81BF-7E3C58E810E6}"/>
                </a:ext>
              </a:extLst>
            </p:cNvPr>
            <p:cNvCxnSpPr>
              <a:cxnSpLocks/>
            </p:cNvCxnSpPr>
            <p:nvPr/>
          </p:nvCxnSpPr>
          <p:spPr>
            <a:xfrm flipV="1">
              <a:off x="2209799" y="4876800"/>
              <a:ext cx="3810001" cy="1168400"/>
            </a:xfrm>
            <a:prstGeom prst="straightConnector1">
              <a:avLst/>
            </a:prstGeom>
            <a:ln w="15875">
              <a:solidFill>
                <a:srgbClr val="3B7EA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E10CA3-A42D-2848-AD3A-33093E2F3947}"/>
                </a:ext>
              </a:extLst>
            </p:cNvPr>
            <p:cNvCxnSpPr>
              <a:cxnSpLocks/>
            </p:cNvCxnSpPr>
            <p:nvPr/>
          </p:nvCxnSpPr>
          <p:spPr>
            <a:xfrm flipV="1">
              <a:off x="2209800" y="3733800"/>
              <a:ext cx="3810000" cy="2311400"/>
            </a:xfrm>
            <a:prstGeom prst="straightConnector1">
              <a:avLst/>
            </a:prstGeom>
            <a:ln w="15875">
              <a:solidFill>
                <a:srgbClr val="3B7EA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4AE58CE6-C45A-7D40-9A37-9ED8F89F790F}"/>
              </a:ext>
            </a:extLst>
          </p:cNvPr>
          <p:cNvSpPr txBox="1"/>
          <p:nvPr/>
        </p:nvSpPr>
        <p:spPr>
          <a:xfrm>
            <a:off x="1523911" y="5257800"/>
            <a:ext cx="1736437" cy="369332"/>
          </a:xfrm>
          <a:prstGeom prst="rect">
            <a:avLst/>
          </a:prstGeom>
          <a:noFill/>
        </p:spPr>
        <p:txBody>
          <a:bodyPr wrap="none" rtlCol="0">
            <a:noAutofit/>
          </a:bodyPr>
          <a:lstStyle/>
          <a:p>
            <a:r>
              <a:rPr lang="en-US" dirty="0"/>
              <a:t>Typical EDR IB</a:t>
            </a:r>
          </a:p>
        </p:txBody>
      </p:sp>
    </p:spTree>
    <p:extLst>
      <p:ext uri="{BB962C8B-B14F-4D97-AF65-F5344CB8AC3E}">
        <p14:creationId xmlns:p14="http://schemas.microsoft.com/office/powerpoint/2010/main" val="2325896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CDF04-9BAB-4168-A662-ECA6DEDE8414}"/>
              </a:ext>
            </a:extLst>
          </p:cNvPr>
          <p:cNvSpPr>
            <a:spLocks noGrp="1"/>
          </p:cNvSpPr>
          <p:nvPr>
            <p:ph type="title"/>
          </p:nvPr>
        </p:nvSpPr>
        <p:spPr/>
        <p:txBody>
          <a:bodyPr>
            <a:noAutofit/>
          </a:bodyPr>
          <a:lstStyle/>
          <a:p>
            <a:r>
              <a:rPr lang="en-US" dirty="0"/>
              <a:t>IB Verbs: Messaging</a:t>
            </a:r>
            <a:endParaRPr lang="en-IN" dirty="0"/>
          </a:p>
        </p:txBody>
      </p:sp>
      <p:pic>
        <p:nvPicPr>
          <p:cNvPr id="4" name="Content Placeholder 4">
            <a:extLst>
              <a:ext uri="{FF2B5EF4-FFF2-40B4-BE49-F238E27FC236}">
                <a16:creationId xmlns:a16="http://schemas.microsoft.com/office/drawing/2014/main" id="{305252F4-ABC7-4375-AF0F-E777D3CDB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074" y="1600200"/>
            <a:ext cx="4927853" cy="2984653"/>
          </a:xfrm>
          <a:prstGeom prst="rect">
            <a:avLst/>
          </a:prstGeom>
        </p:spPr>
      </p:pic>
      <p:sp>
        <p:nvSpPr>
          <p:cNvPr id="8" name="Content Placeholder 2">
            <a:extLst>
              <a:ext uri="{FF2B5EF4-FFF2-40B4-BE49-F238E27FC236}">
                <a16:creationId xmlns:a16="http://schemas.microsoft.com/office/drawing/2014/main" id="{DFB94D52-0FD4-467F-AD76-1FF70F4FB010}"/>
              </a:ext>
            </a:extLst>
          </p:cNvPr>
          <p:cNvSpPr txBox="1">
            <a:spLocks/>
          </p:cNvSpPr>
          <p:nvPr/>
        </p:nvSpPr>
        <p:spPr>
          <a:xfrm>
            <a:off x="457200" y="4495800"/>
            <a:ext cx="8229600" cy="1630363"/>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a:t>Applications have an ability to send and receive messages directly, without OS.</a:t>
            </a:r>
          </a:p>
          <a:p>
            <a:r>
              <a:rPr lang="en-US" sz="2400" dirty="0"/>
              <a:t>Don’t expect to see the IB traffic using OS-level tools </a:t>
            </a:r>
            <a:br>
              <a:rPr lang="en-US" sz="2400" dirty="0"/>
            </a:br>
            <a:r>
              <a:rPr lang="en-US" sz="2400" dirty="0"/>
              <a:t>like nmon!</a:t>
            </a:r>
          </a:p>
        </p:txBody>
      </p:sp>
    </p:spTree>
    <p:extLst>
      <p:ext uri="{BB962C8B-B14F-4D97-AF65-F5344CB8AC3E}">
        <p14:creationId xmlns:p14="http://schemas.microsoft.com/office/powerpoint/2010/main" val="26899832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C35C9-C05B-F84C-AE9F-E10D2FFC4BE8}"/>
              </a:ext>
            </a:extLst>
          </p:cNvPr>
          <p:cNvSpPr>
            <a:spLocks noGrp="1"/>
          </p:cNvSpPr>
          <p:nvPr>
            <p:ph type="title"/>
          </p:nvPr>
        </p:nvSpPr>
        <p:spPr/>
        <p:txBody>
          <a:bodyPr/>
          <a:lstStyle/>
          <a:p>
            <a:r>
              <a:rPr lang="en-US" dirty="0"/>
              <a:t>Adoption of IB</a:t>
            </a:r>
          </a:p>
        </p:txBody>
      </p:sp>
      <p:pic>
        <p:nvPicPr>
          <p:cNvPr id="5" name="Picture 4">
            <a:extLst>
              <a:ext uri="{FF2B5EF4-FFF2-40B4-BE49-F238E27FC236}">
                <a16:creationId xmlns:a16="http://schemas.microsoft.com/office/drawing/2014/main" id="{37562FE0-7AAB-BD47-B9F1-614BA07610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1" y="1600200"/>
            <a:ext cx="8229600" cy="4326347"/>
          </a:xfrm>
          <a:prstGeom prst="rect">
            <a:avLst/>
          </a:prstGeom>
        </p:spPr>
      </p:pic>
    </p:spTree>
    <p:extLst>
      <p:ext uri="{BB962C8B-B14F-4D97-AF65-F5344CB8AC3E}">
        <p14:creationId xmlns:p14="http://schemas.microsoft.com/office/powerpoint/2010/main" val="36856612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EEA1-A093-8E46-9D82-7DB0B3100F76}"/>
              </a:ext>
            </a:extLst>
          </p:cNvPr>
          <p:cNvSpPr>
            <a:spLocks noGrp="1"/>
          </p:cNvSpPr>
          <p:nvPr>
            <p:ph type="title"/>
          </p:nvPr>
        </p:nvSpPr>
        <p:spPr/>
        <p:txBody>
          <a:bodyPr/>
          <a:lstStyle/>
          <a:p>
            <a:r>
              <a:rPr lang="en-US" dirty="0"/>
              <a:t>Distributed Model Training</a:t>
            </a:r>
          </a:p>
        </p:txBody>
      </p:sp>
      <p:sp>
        <p:nvSpPr>
          <p:cNvPr id="5" name="Content Placeholder 4">
            <a:extLst>
              <a:ext uri="{FF2B5EF4-FFF2-40B4-BE49-F238E27FC236}">
                <a16:creationId xmlns:a16="http://schemas.microsoft.com/office/drawing/2014/main" id="{00281E42-16D2-374E-8F52-BE270CD40973}"/>
              </a:ext>
            </a:extLst>
          </p:cNvPr>
          <p:cNvSpPr>
            <a:spLocks noGrp="1"/>
          </p:cNvSpPr>
          <p:nvPr>
            <p:ph idx="1"/>
          </p:nvPr>
        </p:nvSpPr>
        <p:spPr/>
        <p:txBody>
          <a:bodyPr/>
          <a:lstStyle/>
          <a:p>
            <a:r>
              <a:rPr lang="en-US" dirty="0"/>
              <a:t>Means multi-GPU and multi-node training</a:t>
            </a:r>
          </a:p>
          <a:p>
            <a:r>
              <a:rPr lang="en-US" dirty="0"/>
              <a:t>Takes a long time, tens to hundreds of days</a:t>
            </a:r>
          </a:p>
          <a:p>
            <a:r>
              <a:rPr lang="en-US" dirty="0"/>
              <a:t>Networks simply don’t fit into memory</a:t>
            </a:r>
          </a:p>
        </p:txBody>
      </p:sp>
    </p:spTree>
    <p:extLst>
      <p:ext uri="{BB962C8B-B14F-4D97-AF65-F5344CB8AC3E}">
        <p14:creationId xmlns:p14="http://schemas.microsoft.com/office/powerpoint/2010/main" val="41854702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EEA1-A093-8E46-9D82-7DB0B3100F76}"/>
              </a:ext>
            </a:extLst>
          </p:cNvPr>
          <p:cNvSpPr>
            <a:spLocks noGrp="1"/>
          </p:cNvSpPr>
          <p:nvPr>
            <p:ph type="title"/>
          </p:nvPr>
        </p:nvSpPr>
        <p:spPr/>
        <p:txBody>
          <a:bodyPr>
            <a:noAutofit/>
          </a:bodyPr>
          <a:lstStyle/>
          <a:p>
            <a:r>
              <a:rPr lang="en-US" dirty="0"/>
              <a:t>Model Parallelism</a:t>
            </a:r>
          </a:p>
        </p:txBody>
      </p:sp>
      <p:sp>
        <p:nvSpPr>
          <p:cNvPr id="4" name="Content Placeholder 3">
            <a:extLst>
              <a:ext uri="{FF2B5EF4-FFF2-40B4-BE49-F238E27FC236}">
                <a16:creationId xmlns:a16="http://schemas.microsoft.com/office/drawing/2014/main" id="{4769D50E-806F-4F61-BB46-3518F2834AC8}"/>
              </a:ext>
            </a:extLst>
          </p:cNvPr>
          <p:cNvSpPr>
            <a:spLocks noGrp="1"/>
          </p:cNvSpPr>
          <p:nvPr>
            <p:ph idx="4294967295"/>
          </p:nvPr>
        </p:nvSpPr>
        <p:spPr>
          <a:xfrm>
            <a:off x="457200" y="1600200"/>
            <a:ext cx="8229600" cy="1109749"/>
          </a:xfrm>
        </p:spPr>
        <p:txBody>
          <a:bodyPr>
            <a:noAutofit/>
          </a:bodyPr>
          <a:lstStyle/>
          <a:p>
            <a:pPr marL="0" indent="0">
              <a:buNone/>
            </a:pPr>
            <a:r>
              <a:rPr lang="en-US" i="1" dirty="0"/>
              <a:t>Different layers of the model are placed on different GPUs</a:t>
            </a:r>
          </a:p>
        </p:txBody>
      </p:sp>
      <p:sp>
        <p:nvSpPr>
          <p:cNvPr id="37" name="Content Placeholder 4">
            <a:extLst>
              <a:ext uri="{FF2B5EF4-FFF2-40B4-BE49-F238E27FC236}">
                <a16:creationId xmlns:a16="http://schemas.microsoft.com/office/drawing/2014/main" id="{DDFCACC5-EE3C-5648-AF85-D1118F01538A}"/>
              </a:ext>
            </a:extLst>
          </p:cNvPr>
          <p:cNvSpPr txBox="1">
            <a:spLocks/>
          </p:cNvSpPr>
          <p:nvPr/>
        </p:nvSpPr>
        <p:spPr>
          <a:xfrm>
            <a:off x="2226986" y="6019803"/>
            <a:ext cx="1640166" cy="457197"/>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charset="0"/>
              <a:buNone/>
            </a:pPr>
            <a:r>
              <a:rPr lang="en-US" sz="2400" dirty="0"/>
              <a:t>GPU 0</a:t>
            </a:r>
          </a:p>
        </p:txBody>
      </p:sp>
      <p:sp>
        <p:nvSpPr>
          <p:cNvPr id="38" name="Content Placeholder 4">
            <a:extLst>
              <a:ext uri="{FF2B5EF4-FFF2-40B4-BE49-F238E27FC236}">
                <a16:creationId xmlns:a16="http://schemas.microsoft.com/office/drawing/2014/main" id="{61C7D379-2EF9-3146-BD44-983A171E6BA2}"/>
              </a:ext>
            </a:extLst>
          </p:cNvPr>
          <p:cNvSpPr txBox="1">
            <a:spLocks/>
          </p:cNvSpPr>
          <p:nvPr/>
        </p:nvSpPr>
        <p:spPr>
          <a:xfrm>
            <a:off x="5256211" y="6019801"/>
            <a:ext cx="1639887" cy="457197"/>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charset="0"/>
              <a:buNone/>
            </a:pPr>
            <a:r>
              <a:rPr lang="en-US" sz="2400" dirty="0"/>
              <a:t>GPU 1</a:t>
            </a:r>
          </a:p>
        </p:txBody>
      </p:sp>
      <p:grpSp>
        <p:nvGrpSpPr>
          <p:cNvPr id="5" name="Group 4">
            <a:extLst>
              <a:ext uri="{FF2B5EF4-FFF2-40B4-BE49-F238E27FC236}">
                <a16:creationId xmlns:a16="http://schemas.microsoft.com/office/drawing/2014/main" id="{971DC787-771B-45D3-9FF1-D5044887C6DC}"/>
              </a:ext>
            </a:extLst>
          </p:cNvPr>
          <p:cNvGrpSpPr/>
          <p:nvPr/>
        </p:nvGrpSpPr>
        <p:grpSpPr>
          <a:xfrm>
            <a:off x="5902326" y="2971796"/>
            <a:ext cx="381000" cy="2851153"/>
            <a:chOff x="5997575" y="2705102"/>
            <a:chExt cx="381000" cy="2851153"/>
          </a:xfrm>
          <a:solidFill>
            <a:srgbClr val="003262"/>
          </a:solidFill>
        </p:grpSpPr>
        <p:sp>
          <p:nvSpPr>
            <p:cNvPr id="53" name="Rounded Rectangle 52">
              <a:extLst>
                <a:ext uri="{FF2B5EF4-FFF2-40B4-BE49-F238E27FC236}">
                  <a16:creationId xmlns:a16="http://schemas.microsoft.com/office/drawing/2014/main" id="{B548CC5D-D8CF-E145-A02C-D9221D6835E5}"/>
                </a:ext>
              </a:extLst>
            </p:cNvPr>
            <p:cNvSpPr/>
            <p:nvPr/>
          </p:nvSpPr>
          <p:spPr>
            <a:xfrm rot="16200000">
              <a:off x="5845175" y="5022855"/>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8" name="Rounded Rectangle 57">
              <a:extLst>
                <a:ext uri="{FF2B5EF4-FFF2-40B4-BE49-F238E27FC236}">
                  <a16:creationId xmlns:a16="http://schemas.microsoft.com/office/drawing/2014/main" id="{40E4247C-9E55-DC44-8F06-904D35ECAF53}"/>
                </a:ext>
              </a:extLst>
            </p:cNvPr>
            <p:cNvSpPr/>
            <p:nvPr/>
          </p:nvSpPr>
          <p:spPr>
            <a:xfrm rot="16200000">
              <a:off x="5845175" y="4302126"/>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9" name="Rounded Rectangle 58">
              <a:extLst>
                <a:ext uri="{FF2B5EF4-FFF2-40B4-BE49-F238E27FC236}">
                  <a16:creationId xmlns:a16="http://schemas.microsoft.com/office/drawing/2014/main" id="{747AB0CB-AA24-2345-9D27-07D68F1D8B6A}"/>
                </a:ext>
              </a:extLst>
            </p:cNvPr>
            <p:cNvSpPr/>
            <p:nvPr/>
          </p:nvSpPr>
          <p:spPr>
            <a:xfrm rot="16200000">
              <a:off x="5845175" y="3581399"/>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0" name="Rounded Rectangle 59">
              <a:extLst>
                <a:ext uri="{FF2B5EF4-FFF2-40B4-BE49-F238E27FC236}">
                  <a16:creationId xmlns:a16="http://schemas.microsoft.com/office/drawing/2014/main" id="{BE3D3BDA-7F63-A249-86B5-39BADAE5504E}"/>
                </a:ext>
              </a:extLst>
            </p:cNvPr>
            <p:cNvSpPr/>
            <p:nvPr/>
          </p:nvSpPr>
          <p:spPr>
            <a:xfrm rot="16200000">
              <a:off x="5845175" y="2857502"/>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cxnSp>
        <p:nvCxnSpPr>
          <p:cNvPr id="22" name="Straight Connector 21">
            <a:extLst>
              <a:ext uri="{FF2B5EF4-FFF2-40B4-BE49-F238E27FC236}">
                <a16:creationId xmlns:a16="http://schemas.microsoft.com/office/drawing/2014/main" id="{7F118927-0CDC-3343-BED5-25F827F4AD10}"/>
              </a:ext>
            </a:extLst>
          </p:cNvPr>
          <p:cNvCxnSpPr>
            <a:cxnSpLocks/>
          </p:cNvCxnSpPr>
          <p:nvPr/>
        </p:nvCxnSpPr>
        <p:spPr>
          <a:xfrm flipV="1">
            <a:off x="3886198" y="3228978"/>
            <a:ext cx="1390651" cy="307976"/>
          </a:xfrm>
          <a:prstGeom prst="line">
            <a:avLst/>
          </a:prstGeom>
          <a:ln w="15875">
            <a:solidFill>
              <a:srgbClr val="3B7EA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CD72E72-0548-2046-9023-81B2F4112E42}"/>
              </a:ext>
            </a:extLst>
          </p:cNvPr>
          <p:cNvCxnSpPr>
            <a:cxnSpLocks/>
          </p:cNvCxnSpPr>
          <p:nvPr/>
        </p:nvCxnSpPr>
        <p:spPr>
          <a:xfrm>
            <a:off x="3886198" y="3536954"/>
            <a:ext cx="1403352" cy="463548"/>
          </a:xfrm>
          <a:prstGeom prst="line">
            <a:avLst/>
          </a:prstGeom>
          <a:ln w="15875">
            <a:solidFill>
              <a:srgbClr val="3B7EA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ED1A2A5-9875-3842-B0E5-7F2416A20058}"/>
              </a:ext>
            </a:extLst>
          </p:cNvPr>
          <p:cNvCxnSpPr>
            <a:cxnSpLocks/>
          </p:cNvCxnSpPr>
          <p:nvPr/>
        </p:nvCxnSpPr>
        <p:spPr>
          <a:xfrm>
            <a:off x="3886198" y="3536954"/>
            <a:ext cx="1390651" cy="1130306"/>
          </a:xfrm>
          <a:prstGeom prst="line">
            <a:avLst/>
          </a:prstGeom>
          <a:ln w="15875">
            <a:solidFill>
              <a:srgbClr val="3B7EA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2536C82-F47B-5041-B08D-0DE96E2485F3}"/>
              </a:ext>
            </a:extLst>
          </p:cNvPr>
          <p:cNvCxnSpPr>
            <a:cxnSpLocks/>
          </p:cNvCxnSpPr>
          <p:nvPr/>
        </p:nvCxnSpPr>
        <p:spPr>
          <a:xfrm>
            <a:off x="3886198" y="3536954"/>
            <a:ext cx="1390651" cy="1847857"/>
          </a:xfrm>
          <a:prstGeom prst="line">
            <a:avLst/>
          </a:prstGeom>
          <a:ln w="15875">
            <a:solidFill>
              <a:srgbClr val="3B7EA1"/>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037FD3E5-CD85-41F0-B058-96E81E61805E}"/>
              </a:ext>
            </a:extLst>
          </p:cNvPr>
          <p:cNvGrpSpPr/>
          <p:nvPr/>
        </p:nvGrpSpPr>
        <p:grpSpPr>
          <a:xfrm>
            <a:off x="6515102" y="2971799"/>
            <a:ext cx="381000" cy="2851153"/>
            <a:chOff x="5997575" y="2705102"/>
            <a:chExt cx="381000" cy="2851153"/>
          </a:xfrm>
          <a:solidFill>
            <a:srgbClr val="003262"/>
          </a:solidFill>
        </p:grpSpPr>
        <p:sp>
          <p:nvSpPr>
            <p:cNvPr id="36" name="Rounded Rectangle 52">
              <a:extLst>
                <a:ext uri="{FF2B5EF4-FFF2-40B4-BE49-F238E27FC236}">
                  <a16:creationId xmlns:a16="http://schemas.microsoft.com/office/drawing/2014/main" id="{0C1710B0-7FB4-405F-8665-03299BE21AE8}"/>
                </a:ext>
              </a:extLst>
            </p:cNvPr>
            <p:cNvSpPr/>
            <p:nvPr/>
          </p:nvSpPr>
          <p:spPr>
            <a:xfrm rot="16200000">
              <a:off x="5845175" y="5022855"/>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 name="Rounded Rectangle 57">
              <a:extLst>
                <a:ext uri="{FF2B5EF4-FFF2-40B4-BE49-F238E27FC236}">
                  <a16:creationId xmlns:a16="http://schemas.microsoft.com/office/drawing/2014/main" id="{9756C6CA-222F-4BD7-B41A-00079B60785B}"/>
                </a:ext>
              </a:extLst>
            </p:cNvPr>
            <p:cNvSpPr/>
            <p:nvPr/>
          </p:nvSpPr>
          <p:spPr>
            <a:xfrm rot="16200000">
              <a:off x="5845175" y="4302126"/>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0" name="Rounded Rectangle 58">
              <a:extLst>
                <a:ext uri="{FF2B5EF4-FFF2-40B4-BE49-F238E27FC236}">
                  <a16:creationId xmlns:a16="http://schemas.microsoft.com/office/drawing/2014/main" id="{12CEBEE9-2995-4075-B4D9-352C74433A12}"/>
                </a:ext>
              </a:extLst>
            </p:cNvPr>
            <p:cNvSpPr/>
            <p:nvPr/>
          </p:nvSpPr>
          <p:spPr>
            <a:xfrm rot="16200000">
              <a:off x="5845175" y="3581399"/>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1" name="Rounded Rectangle 59">
              <a:extLst>
                <a:ext uri="{FF2B5EF4-FFF2-40B4-BE49-F238E27FC236}">
                  <a16:creationId xmlns:a16="http://schemas.microsoft.com/office/drawing/2014/main" id="{B15D929C-1E0C-4E2C-9A3C-4CD559AD9E08}"/>
                </a:ext>
              </a:extLst>
            </p:cNvPr>
            <p:cNvSpPr/>
            <p:nvPr/>
          </p:nvSpPr>
          <p:spPr>
            <a:xfrm rot="16200000">
              <a:off x="5845175" y="2857502"/>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grpSp>
        <p:nvGrpSpPr>
          <p:cNvPr id="42" name="Group 41">
            <a:extLst>
              <a:ext uri="{FF2B5EF4-FFF2-40B4-BE49-F238E27FC236}">
                <a16:creationId xmlns:a16="http://schemas.microsoft.com/office/drawing/2014/main" id="{26CD2372-5FD7-40E4-893C-72DD074F143D}"/>
              </a:ext>
            </a:extLst>
          </p:cNvPr>
          <p:cNvGrpSpPr/>
          <p:nvPr/>
        </p:nvGrpSpPr>
        <p:grpSpPr>
          <a:xfrm>
            <a:off x="5249592" y="2965119"/>
            <a:ext cx="387619" cy="2859950"/>
            <a:chOff x="5997575" y="2696305"/>
            <a:chExt cx="387619" cy="2859950"/>
          </a:xfrm>
          <a:solidFill>
            <a:srgbClr val="003262"/>
          </a:solidFill>
        </p:grpSpPr>
        <p:sp>
          <p:nvSpPr>
            <p:cNvPr id="67" name="Rounded Rectangle 52">
              <a:extLst>
                <a:ext uri="{FF2B5EF4-FFF2-40B4-BE49-F238E27FC236}">
                  <a16:creationId xmlns:a16="http://schemas.microsoft.com/office/drawing/2014/main" id="{61ECD516-2152-473E-8620-F8679A1D2D95}"/>
                </a:ext>
              </a:extLst>
            </p:cNvPr>
            <p:cNvSpPr/>
            <p:nvPr/>
          </p:nvSpPr>
          <p:spPr>
            <a:xfrm rot="16200000">
              <a:off x="5845175" y="5022855"/>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9" name="Rounded Rectangle 57">
              <a:extLst>
                <a:ext uri="{FF2B5EF4-FFF2-40B4-BE49-F238E27FC236}">
                  <a16:creationId xmlns:a16="http://schemas.microsoft.com/office/drawing/2014/main" id="{32BF41E5-8ADE-463C-A68C-717333096E5D}"/>
                </a:ext>
              </a:extLst>
            </p:cNvPr>
            <p:cNvSpPr/>
            <p:nvPr/>
          </p:nvSpPr>
          <p:spPr>
            <a:xfrm rot="16200000">
              <a:off x="5845175" y="4302126"/>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0" name="Rounded Rectangle 58">
              <a:extLst>
                <a:ext uri="{FF2B5EF4-FFF2-40B4-BE49-F238E27FC236}">
                  <a16:creationId xmlns:a16="http://schemas.microsoft.com/office/drawing/2014/main" id="{B6F9CABC-C0FD-45D6-BD0C-E38173F7A862}"/>
                </a:ext>
              </a:extLst>
            </p:cNvPr>
            <p:cNvSpPr/>
            <p:nvPr/>
          </p:nvSpPr>
          <p:spPr>
            <a:xfrm rot="16200000">
              <a:off x="5845175" y="3581399"/>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2" name="Rounded Rectangle 59">
              <a:extLst>
                <a:ext uri="{FF2B5EF4-FFF2-40B4-BE49-F238E27FC236}">
                  <a16:creationId xmlns:a16="http://schemas.microsoft.com/office/drawing/2014/main" id="{EF153213-7853-46EB-9D4D-BE1F62B4E3B1}"/>
                </a:ext>
              </a:extLst>
            </p:cNvPr>
            <p:cNvSpPr/>
            <p:nvPr/>
          </p:nvSpPr>
          <p:spPr>
            <a:xfrm rot="16200000">
              <a:off x="5851794" y="2848705"/>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grpSp>
        <p:nvGrpSpPr>
          <p:cNvPr id="62" name="Group 61">
            <a:extLst>
              <a:ext uri="{FF2B5EF4-FFF2-40B4-BE49-F238E27FC236}">
                <a16:creationId xmlns:a16="http://schemas.microsoft.com/office/drawing/2014/main" id="{B7176341-8479-48D7-B275-EC920C1EA335}"/>
              </a:ext>
            </a:extLst>
          </p:cNvPr>
          <p:cNvGrpSpPr/>
          <p:nvPr/>
        </p:nvGrpSpPr>
        <p:grpSpPr>
          <a:xfrm>
            <a:off x="2879721" y="3131803"/>
            <a:ext cx="381000" cy="2130424"/>
            <a:chOff x="5997575" y="2705102"/>
            <a:chExt cx="381000" cy="2130424"/>
          </a:xfrm>
          <a:solidFill>
            <a:srgbClr val="003262"/>
          </a:solidFill>
        </p:grpSpPr>
        <p:sp>
          <p:nvSpPr>
            <p:cNvPr id="64" name="Rounded Rectangle 57">
              <a:extLst>
                <a:ext uri="{FF2B5EF4-FFF2-40B4-BE49-F238E27FC236}">
                  <a16:creationId xmlns:a16="http://schemas.microsoft.com/office/drawing/2014/main" id="{8DEE4207-15A7-42A5-AC4F-05ACA343071D}"/>
                </a:ext>
              </a:extLst>
            </p:cNvPr>
            <p:cNvSpPr/>
            <p:nvPr/>
          </p:nvSpPr>
          <p:spPr>
            <a:xfrm rot="16200000">
              <a:off x="5845175" y="4302126"/>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1" name="Rounded Rectangle 58">
              <a:extLst>
                <a:ext uri="{FF2B5EF4-FFF2-40B4-BE49-F238E27FC236}">
                  <a16:creationId xmlns:a16="http://schemas.microsoft.com/office/drawing/2014/main" id="{0E4AF753-9EB1-4531-9FF2-980F815642B9}"/>
                </a:ext>
              </a:extLst>
            </p:cNvPr>
            <p:cNvSpPr/>
            <p:nvPr/>
          </p:nvSpPr>
          <p:spPr>
            <a:xfrm rot="16200000">
              <a:off x="5845175" y="3581399"/>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3" name="Rounded Rectangle 59">
              <a:extLst>
                <a:ext uri="{FF2B5EF4-FFF2-40B4-BE49-F238E27FC236}">
                  <a16:creationId xmlns:a16="http://schemas.microsoft.com/office/drawing/2014/main" id="{F781CB14-45DC-4C64-9933-1F8106653F76}"/>
                </a:ext>
              </a:extLst>
            </p:cNvPr>
            <p:cNvSpPr/>
            <p:nvPr/>
          </p:nvSpPr>
          <p:spPr>
            <a:xfrm rot="16200000">
              <a:off x="5845175" y="2857502"/>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grpSp>
        <p:nvGrpSpPr>
          <p:cNvPr id="74" name="Group 73">
            <a:extLst>
              <a:ext uri="{FF2B5EF4-FFF2-40B4-BE49-F238E27FC236}">
                <a16:creationId xmlns:a16="http://schemas.microsoft.com/office/drawing/2014/main" id="{65361F2A-EAFB-4BBB-BD09-BFD85283A145}"/>
              </a:ext>
            </a:extLst>
          </p:cNvPr>
          <p:cNvGrpSpPr/>
          <p:nvPr/>
        </p:nvGrpSpPr>
        <p:grpSpPr>
          <a:xfrm>
            <a:off x="3492497" y="3131806"/>
            <a:ext cx="381000" cy="2130424"/>
            <a:chOff x="5997575" y="2705102"/>
            <a:chExt cx="381000" cy="2130424"/>
          </a:xfrm>
          <a:solidFill>
            <a:srgbClr val="003262"/>
          </a:solidFill>
        </p:grpSpPr>
        <p:sp>
          <p:nvSpPr>
            <p:cNvPr id="76" name="Rounded Rectangle 57">
              <a:extLst>
                <a:ext uri="{FF2B5EF4-FFF2-40B4-BE49-F238E27FC236}">
                  <a16:creationId xmlns:a16="http://schemas.microsoft.com/office/drawing/2014/main" id="{7DD2AD44-9F32-44D8-870B-8719222A840C}"/>
                </a:ext>
              </a:extLst>
            </p:cNvPr>
            <p:cNvSpPr/>
            <p:nvPr/>
          </p:nvSpPr>
          <p:spPr>
            <a:xfrm rot="16200000">
              <a:off x="5845175" y="4302126"/>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7" name="Rounded Rectangle 58">
              <a:extLst>
                <a:ext uri="{FF2B5EF4-FFF2-40B4-BE49-F238E27FC236}">
                  <a16:creationId xmlns:a16="http://schemas.microsoft.com/office/drawing/2014/main" id="{C3FAEDD7-10F7-410B-944F-293F58460055}"/>
                </a:ext>
              </a:extLst>
            </p:cNvPr>
            <p:cNvSpPr/>
            <p:nvPr/>
          </p:nvSpPr>
          <p:spPr>
            <a:xfrm rot="16200000">
              <a:off x="5845175" y="3581399"/>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8" name="Rounded Rectangle 59">
              <a:extLst>
                <a:ext uri="{FF2B5EF4-FFF2-40B4-BE49-F238E27FC236}">
                  <a16:creationId xmlns:a16="http://schemas.microsoft.com/office/drawing/2014/main" id="{E4D829EE-5753-4776-9B6B-7694B089C70F}"/>
                </a:ext>
              </a:extLst>
            </p:cNvPr>
            <p:cNvSpPr/>
            <p:nvPr/>
          </p:nvSpPr>
          <p:spPr>
            <a:xfrm rot="16200000">
              <a:off x="5845175" y="2857502"/>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grpSp>
        <p:nvGrpSpPr>
          <p:cNvPr id="79" name="Group 78">
            <a:extLst>
              <a:ext uri="{FF2B5EF4-FFF2-40B4-BE49-F238E27FC236}">
                <a16:creationId xmlns:a16="http://schemas.microsoft.com/office/drawing/2014/main" id="{80A095AA-D184-465B-BDE4-8382704EFED6}"/>
              </a:ext>
            </a:extLst>
          </p:cNvPr>
          <p:cNvGrpSpPr/>
          <p:nvPr/>
        </p:nvGrpSpPr>
        <p:grpSpPr>
          <a:xfrm>
            <a:off x="2226987" y="3125126"/>
            <a:ext cx="387619" cy="2139221"/>
            <a:chOff x="5997575" y="2696305"/>
            <a:chExt cx="387619" cy="2139221"/>
          </a:xfrm>
          <a:solidFill>
            <a:srgbClr val="003262"/>
          </a:solidFill>
        </p:grpSpPr>
        <p:sp>
          <p:nvSpPr>
            <p:cNvPr id="81" name="Rounded Rectangle 57">
              <a:extLst>
                <a:ext uri="{FF2B5EF4-FFF2-40B4-BE49-F238E27FC236}">
                  <a16:creationId xmlns:a16="http://schemas.microsoft.com/office/drawing/2014/main" id="{30C7E148-3C37-4A13-9534-C59F24E04176}"/>
                </a:ext>
              </a:extLst>
            </p:cNvPr>
            <p:cNvSpPr/>
            <p:nvPr/>
          </p:nvSpPr>
          <p:spPr>
            <a:xfrm rot="16200000">
              <a:off x="5845175" y="4302126"/>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2" name="Rounded Rectangle 58">
              <a:extLst>
                <a:ext uri="{FF2B5EF4-FFF2-40B4-BE49-F238E27FC236}">
                  <a16:creationId xmlns:a16="http://schemas.microsoft.com/office/drawing/2014/main" id="{E90F4C30-5854-4B1B-8C7B-F79EA403513C}"/>
                </a:ext>
              </a:extLst>
            </p:cNvPr>
            <p:cNvSpPr/>
            <p:nvPr/>
          </p:nvSpPr>
          <p:spPr>
            <a:xfrm rot="16200000">
              <a:off x="5845175" y="3581399"/>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3" name="Rounded Rectangle 59">
              <a:extLst>
                <a:ext uri="{FF2B5EF4-FFF2-40B4-BE49-F238E27FC236}">
                  <a16:creationId xmlns:a16="http://schemas.microsoft.com/office/drawing/2014/main" id="{C11A65A6-C5DE-41DF-9AA8-C854B81CA16B}"/>
                </a:ext>
              </a:extLst>
            </p:cNvPr>
            <p:cNvSpPr/>
            <p:nvPr/>
          </p:nvSpPr>
          <p:spPr>
            <a:xfrm rot="16200000">
              <a:off x="5851794" y="2848705"/>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cxnSp>
        <p:nvCxnSpPr>
          <p:cNvPr id="8" name="Straight Connector 7">
            <a:extLst>
              <a:ext uri="{FF2B5EF4-FFF2-40B4-BE49-F238E27FC236}">
                <a16:creationId xmlns:a16="http://schemas.microsoft.com/office/drawing/2014/main" id="{92F1AE27-1431-4637-9814-695524E64EB5}"/>
              </a:ext>
            </a:extLst>
          </p:cNvPr>
          <p:cNvCxnSpPr>
            <a:cxnSpLocks/>
          </p:cNvCxnSpPr>
          <p:nvPr/>
        </p:nvCxnSpPr>
        <p:spPr>
          <a:xfrm>
            <a:off x="4572000" y="2825753"/>
            <a:ext cx="0" cy="3194049"/>
          </a:xfrm>
          <a:prstGeom prst="line">
            <a:avLst/>
          </a:prstGeom>
          <a:ln w="15875">
            <a:solidFill>
              <a:srgbClr val="3B7EA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040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EEA1-A093-8E46-9D82-7DB0B3100F76}"/>
              </a:ext>
            </a:extLst>
          </p:cNvPr>
          <p:cNvSpPr>
            <a:spLocks noGrp="1"/>
          </p:cNvSpPr>
          <p:nvPr>
            <p:ph type="title"/>
          </p:nvPr>
        </p:nvSpPr>
        <p:spPr/>
        <p:txBody>
          <a:bodyPr>
            <a:noAutofit/>
          </a:bodyPr>
          <a:lstStyle/>
          <a:p>
            <a:r>
              <a:rPr lang="en-US" dirty="0"/>
              <a:t>Data Parallelism (Mirroring)</a:t>
            </a:r>
          </a:p>
        </p:txBody>
      </p:sp>
      <p:sp>
        <p:nvSpPr>
          <p:cNvPr id="4" name="Content Placeholder 3">
            <a:extLst>
              <a:ext uri="{FF2B5EF4-FFF2-40B4-BE49-F238E27FC236}">
                <a16:creationId xmlns:a16="http://schemas.microsoft.com/office/drawing/2014/main" id="{1CB36FDC-13DC-4D4F-A304-97D00AE6E9E5}"/>
              </a:ext>
            </a:extLst>
          </p:cNvPr>
          <p:cNvSpPr>
            <a:spLocks noGrp="1"/>
          </p:cNvSpPr>
          <p:nvPr>
            <p:ph idx="4294967295"/>
          </p:nvPr>
        </p:nvSpPr>
        <p:spPr>
          <a:xfrm>
            <a:off x="457200" y="1600201"/>
            <a:ext cx="8229600" cy="1079500"/>
          </a:xfrm>
        </p:spPr>
        <p:txBody>
          <a:bodyPr>
            <a:noAutofit/>
          </a:bodyPr>
          <a:lstStyle/>
          <a:p>
            <a:pPr marL="0" indent="0">
              <a:buNone/>
            </a:pPr>
            <a:r>
              <a:rPr lang="en-US" i="1" dirty="0"/>
              <a:t>Data and network are copied to all participating GPUs</a:t>
            </a:r>
          </a:p>
        </p:txBody>
      </p:sp>
      <p:grpSp>
        <p:nvGrpSpPr>
          <p:cNvPr id="3" name="Group 2">
            <a:extLst>
              <a:ext uri="{FF2B5EF4-FFF2-40B4-BE49-F238E27FC236}">
                <a16:creationId xmlns:a16="http://schemas.microsoft.com/office/drawing/2014/main" id="{B8C23930-F867-4C37-B626-CCB4D0FEDCC2}"/>
              </a:ext>
            </a:extLst>
          </p:cNvPr>
          <p:cNvGrpSpPr/>
          <p:nvPr/>
        </p:nvGrpSpPr>
        <p:grpSpPr>
          <a:xfrm>
            <a:off x="457200" y="3034145"/>
            <a:ext cx="4140200" cy="1881909"/>
            <a:chOff x="431800" y="3048000"/>
            <a:chExt cx="4191000" cy="1905000"/>
          </a:xfrm>
          <a:solidFill>
            <a:srgbClr val="003262"/>
          </a:solidFill>
        </p:grpSpPr>
        <p:sp>
          <p:nvSpPr>
            <p:cNvPr id="6" name="Rounded Rectangle 5">
              <a:extLst>
                <a:ext uri="{FF2B5EF4-FFF2-40B4-BE49-F238E27FC236}">
                  <a16:creationId xmlns:a16="http://schemas.microsoft.com/office/drawing/2014/main" id="{016FD56D-B841-FE4B-9ECF-1D5AA6029FD9}"/>
                </a:ext>
              </a:extLst>
            </p:cNvPr>
            <p:cNvSpPr/>
            <p:nvPr/>
          </p:nvSpPr>
          <p:spPr>
            <a:xfrm>
              <a:off x="889000" y="32766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Rounded Rectangle 6">
              <a:extLst>
                <a:ext uri="{FF2B5EF4-FFF2-40B4-BE49-F238E27FC236}">
                  <a16:creationId xmlns:a16="http://schemas.microsoft.com/office/drawing/2014/main" id="{5EDE2828-10E7-7145-8BE7-63104AEB1A60}"/>
                </a:ext>
              </a:extLst>
            </p:cNvPr>
            <p:cNvSpPr/>
            <p:nvPr/>
          </p:nvSpPr>
          <p:spPr>
            <a:xfrm>
              <a:off x="1651000" y="32766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Rounded Rectangle 7">
              <a:extLst>
                <a:ext uri="{FF2B5EF4-FFF2-40B4-BE49-F238E27FC236}">
                  <a16:creationId xmlns:a16="http://schemas.microsoft.com/office/drawing/2014/main" id="{A367BC16-C659-0548-8104-F64D6A84C7AC}"/>
                </a:ext>
              </a:extLst>
            </p:cNvPr>
            <p:cNvSpPr/>
            <p:nvPr/>
          </p:nvSpPr>
          <p:spPr>
            <a:xfrm>
              <a:off x="2438400" y="32766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Rounded Rectangle 8">
              <a:extLst>
                <a:ext uri="{FF2B5EF4-FFF2-40B4-BE49-F238E27FC236}">
                  <a16:creationId xmlns:a16="http://schemas.microsoft.com/office/drawing/2014/main" id="{0CEC10D0-8EB4-D84C-95FB-3396F23B8A71}"/>
                </a:ext>
              </a:extLst>
            </p:cNvPr>
            <p:cNvSpPr/>
            <p:nvPr/>
          </p:nvSpPr>
          <p:spPr>
            <a:xfrm>
              <a:off x="3225800" y="32766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Rounded Rectangle 9">
              <a:extLst>
                <a:ext uri="{FF2B5EF4-FFF2-40B4-BE49-F238E27FC236}">
                  <a16:creationId xmlns:a16="http://schemas.microsoft.com/office/drawing/2014/main" id="{FEF20540-3CED-F047-B761-8EDDC229E08E}"/>
                </a:ext>
              </a:extLst>
            </p:cNvPr>
            <p:cNvSpPr/>
            <p:nvPr/>
          </p:nvSpPr>
          <p:spPr>
            <a:xfrm>
              <a:off x="431800" y="38100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Rounded Rectangle 10">
              <a:extLst>
                <a:ext uri="{FF2B5EF4-FFF2-40B4-BE49-F238E27FC236}">
                  <a16:creationId xmlns:a16="http://schemas.microsoft.com/office/drawing/2014/main" id="{B721E02D-B7D6-914C-8D61-6C5C24229A7E}"/>
                </a:ext>
              </a:extLst>
            </p:cNvPr>
            <p:cNvSpPr/>
            <p:nvPr/>
          </p:nvSpPr>
          <p:spPr>
            <a:xfrm>
              <a:off x="1231900" y="38100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Rounded Rectangle 11">
              <a:extLst>
                <a:ext uri="{FF2B5EF4-FFF2-40B4-BE49-F238E27FC236}">
                  <a16:creationId xmlns:a16="http://schemas.microsoft.com/office/drawing/2014/main" id="{C09B6985-B5A1-1347-81A8-93E8D74E6D85}"/>
                </a:ext>
              </a:extLst>
            </p:cNvPr>
            <p:cNvSpPr/>
            <p:nvPr/>
          </p:nvSpPr>
          <p:spPr>
            <a:xfrm>
              <a:off x="2044700" y="38100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Rounded Rectangle 12">
              <a:extLst>
                <a:ext uri="{FF2B5EF4-FFF2-40B4-BE49-F238E27FC236}">
                  <a16:creationId xmlns:a16="http://schemas.microsoft.com/office/drawing/2014/main" id="{3CDC8EDC-B6D0-DC44-97DE-713AA5732D3C}"/>
                </a:ext>
              </a:extLst>
            </p:cNvPr>
            <p:cNvSpPr/>
            <p:nvPr/>
          </p:nvSpPr>
          <p:spPr>
            <a:xfrm>
              <a:off x="2857500" y="38100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Rounded Rectangle 13">
              <a:extLst>
                <a:ext uri="{FF2B5EF4-FFF2-40B4-BE49-F238E27FC236}">
                  <a16:creationId xmlns:a16="http://schemas.microsoft.com/office/drawing/2014/main" id="{24DCD047-2F02-8542-959B-1F2BCAB4D254}"/>
                </a:ext>
              </a:extLst>
            </p:cNvPr>
            <p:cNvSpPr/>
            <p:nvPr/>
          </p:nvSpPr>
          <p:spPr>
            <a:xfrm>
              <a:off x="3670300" y="38100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Rounded Rectangle 17">
              <a:extLst>
                <a:ext uri="{FF2B5EF4-FFF2-40B4-BE49-F238E27FC236}">
                  <a16:creationId xmlns:a16="http://schemas.microsoft.com/office/drawing/2014/main" id="{A022654E-EB7E-2741-9159-14BAB04686BA}"/>
                </a:ext>
              </a:extLst>
            </p:cNvPr>
            <p:cNvSpPr/>
            <p:nvPr/>
          </p:nvSpPr>
          <p:spPr>
            <a:xfrm>
              <a:off x="889000" y="43434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Rounded Rectangle 18">
              <a:extLst>
                <a:ext uri="{FF2B5EF4-FFF2-40B4-BE49-F238E27FC236}">
                  <a16:creationId xmlns:a16="http://schemas.microsoft.com/office/drawing/2014/main" id="{2F6F1E14-E25E-1B40-BAE7-60F8FCA309AE}"/>
                </a:ext>
              </a:extLst>
            </p:cNvPr>
            <p:cNvSpPr/>
            <p:nvPr/>
          </p:nvSpPr>
          <p:spPr>
            <a:xfrm>
              <a:off x="1651000" y="43434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Rounded Rectangle 19">
              <a:extLst>
                <a:ext uri="{FF2B5EF4-FFF2-40B4-BE49-F238E27FC236}">
                  <a16:creationId xmlns:a16="http://schemas.microsoft.com/office/drawing/2014/main" id="{0EA43DA1-6223-874B-B528-F134D5BFA685}"/>
                </a:ext>
              </a:extLst>
            </p:cNvPr>
            <p:cNvSpPr/>
            <p:nvPr/>
          </p:nvSpPr>
          <p:spPr>
            <a:xfrm>
              <a:off x="2438400" y="43434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Rounded Rectangle 20">
              <a:extLst>
                <a:ext uri="{FF2B5EF4-FFF2-40B4-BE49-F238E27FC236}">
                  <a16:creationId xmlns:a16="http://schemas.microsoft.com/office/drawing/2014/main" id="{B85E9AD7-6660-7E4A-81E2-6D2B84950629}"/>
                </a:ext>
              </a:extLst>
            </p:cNvPr>
            <p:cNvSpPr/>
            <p:nvPr/>
          </p:nvSpPr>
          <p:spPr>
            <a:xfrm>
              <a:off x="3225800" y="43434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23" name="Straight Connector 22">
              <a:extLst>
                <a:ext uri="{FF2B5EF4-FFF2-40B4-BE49-F238E27FC236}">
                  <a16:creationId xmlns:a16="http://schemas.microsoft.com/office/drawing/2014/main" id="{0D2BD81B-8894-1942-B0FE-F9EA30018B5A}"/>
                </a:ext>
              </a:extLst>
            </p:cNvPr>
            <p:cNvCxnSpPr/>
            <p:nvPr/>
          </p:nvCxnSpPr>
          <p:spPr>
            <a:xfrm>
              <a:off x="4622800" y="3048000"/>
              <a:ext cx="0" cy="1905000"/>
            </a:xfrm>
            <a:prstGeom prst="line">
              <a:avLst/>
            </a:prstGeom>
            <a:grpFill/>
            <a:ln w="15875">
              <a:solidFill>
                <a:srgbClr val="3B7EA1"/>
              </a:solidFill>
            </a:ln>
          </p:spPr>
          <p:style>
            <a:lnRef idx="1">
              <a:schemeClr val="accent1"/>
            </a:lnRef>
            <a:fillRef idx="0">
              <a:schemeClr val="accent1"/>
            </a:fillRef>
            <a:effectRef idx="0">
              <a:schemeClr val="accent1"/>
            </a:effectRef>
            <a:fontRef idx="minor">
              <a:schemeClr val="tx1"/>
            </a:fontRef>
          </p:style>
        </p:cxnSp>
      </p:grpSp>
      <p:sp>
        <p:nvSpPr>
          <p:cNvPr id="37" name="Content Placeholder 4">
            <a:extLst>
              <a:ext uri="{FF2B5EF4-FFF2-40B4-BE49-F238E27FC236}">
                <a16:creationId xmlns:a16="http://schemas.microsoft.com/office/drawing/2014/main" id="{DDFCACC5-EE3C-5648-AF85-D1118F01538A}"/>
              </a:ext>
            </a:extLst>
          </p:cNvPr>
          <p:cNvSpPr txBox="1">
            <a:spLocks/>
          </p:cNvSpPr>
          <p:nvPr/>
        </p:nvSpPr>
        <p:spPr>
          <a:xfrm>
            <a:off x="457200" y="4838701"/>
            <a:ext cx="3876727" cy="495299"/>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charset="0"/>
              <a:buNone/>
            </a:pPr>
            <a:r>
              <a:rPr lang="en-US" sz="2400" dirty="0"/>
              <a:t>GPU 0</a:t>
            </a:r>
          </a:p>
        </p:txBody>
      </p:sp>
      <p:sp>
        <p:nvSpPr>
          <p:cNvPr id="38" name="Content Placeholder 4">
            <a:extLst>
              <a:ext uri="{FF2B5EF4-FFF2-40B4-BE49-F238E27FC236}">
                <a16:creationId xmlns:a16="http://schemas.microsoft.com/office/drawing/2014/main" id="{61C7D379-2EF9-3146-BD44-983A171E6BA2}"/>
              </a:ext>
            </a:extLst>
          </p:cNvPr>
          <p:cNvSpPr txBox="1">
            <a:spLocks/>
          </p:cNvSpPr>
          <p:nvPr/>
        </p:nvSpPr>
        <p:spPr>
          <a:xfrm>
            <a:off x="4800600" y="4864101"/>
            <a:ext cx="3886200" cy="469899"/>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charset="0"/>
              <a:buNone/>
            </a:pPr>
            <a:r>
              <a:rPr lang="en-US" sz="2400" dirty="0"/>
              <a:t>GPU 1</a:t>
            </a:r>
          </a:p>
        </p:txBody>
      </p:sp>
      <p:grpSp>
        <p:nvGrpSpPr>
          <p:cNvPr id="39" name="Group 38">
            <a:extLst>
              <a:ext uri="{FF2B5EF4-FFF2-40B4-BE49-F238E27FC236}">
                <a16:creationId xmlns:a16="http://schemas.microsoft.com/office/drawing/2014/main" id="{92321885-B8FC-49F5-A7A9-CAE8C451CDB7}"/>
              </a:ext>
            </a:extLst>
          </p:cNvPr>
          <p:cNvGrpSpPr/>
          <p:nvPr/>
        </p:nvGrpSpPr>
        <p:grpSpPr>
          <a:xfrm>
            <a:off x="4800600" y="3259973"/>
            <a:ext cx="3876733" cy="1430251"/>
            <a:chOff x="431800" y="3276600"/>
            <a:chExt cx="3924300" cy="1447800"/>
          </a:xfrm>
          <a:solidFill>
            <a:srgbClr val="003262"/>
          </a:solidFill>
        </p:grpSpPr>
        <p:sp>
          <p:nvSpPr>
            <p:cNvPr id="40" name="Rounded Rectangle 5">
              <a:extLst>
                <a:ext uri="{FF2B5EF4-FFF2-40B4-BE49-F238E27FC236}">
                  <a16:creationId xmlns:a16="http://schemas.microsoft.com/office/drawing/2014/main" id="{1CCD6B39-E001-4242-8C11-49E507C5FD52}"/>
                </a:ext>
              </a:extLst>
            </p:cNvPr>
            <p:cNvSpPr/>
            <p:nvPr/>
          </p:nvSpPr>
          <p:spPr>
            <a:xfrm>
              <a:off x="889000" y="32766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1" name="Rounded Rectangle 6">
              <a:extLst>
                <a:ext uri="{FF2B5EF4-FFF2-40B4-BE49-F238E27FC236}">
                  <a16:creationId xmlns:a16="http://schemas.microsoft.com/office/drawing/2014/main" id="{4E5D29ED-7A5D-4A86-9480-D602A8F81790}"/>
                </a:ext>
              </a:extLst>
            </p:cNvPr>
            <p:cNvSpPr/>
            <p:nvPr/>
          </p:nvSpPr>
          <p:spPr>
            <a:xfrm>
              <a:off x="1651000" y="32766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2" name="Rounded Rectangle 7">
              <a:extLst>
                <a:ext uri="{FF2B5EF4-FFF2-40B4-BE49-F238E27FC236}">
                  <a16:creationId xmlns:a16="http://schemas.microsoft.com/office/drawing/2014/main" id="{11D06ED8-C593-41B4-B09E-4716F17218D3}"/>
                </a:ext>
              </a:extLst>
            </p:cNvPr>
            <p:cNvSpPr/>
            <p:nvPr/>
          </p:nvSpPr>
          <p:spPr>
            <a:xfrm>
              <a:off x="2438400" y="32766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Rounded Rectangle 8">
              <a:extLst>
                <a:ext uri="{FF2B5EF4-FFF2-40B4-BE49-F238E27FC236}">
                  <a16:creationId xmlns:a16="http://schemas.microsoft.com/office/drawing/2014/main" id="{B6B3AA08-9589-4F28-B496-89E5C75863C4}"/>
                </a:ext>
              </a:extLst>
            </p:cNvPr>
            <p:cNvSpPr/>
            <p:nvPr/>
          </p:nvSpPr>
          <p:spPr>
            <a:xfrm>
              <a:off x="3225800" y="32766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Rounded Rectangle 9">
              <a:extLst>
                <a:ext uri="{FF2B5EF4-FFF2-40B4-BE49-F238E27FC236}">
                  <a16:creationId xmlns:a16="http://schemas.microsoft.com/office/drawing/2014/main" id="{7F22915D-7CF0-4F18-85C5-0BB870264138}"/>
                </a:ext>
              </a:extLst>
            </p:cNvPr>
            <p:cNvSpPr/>
            <p:nvPr/>
          </p:nvSpPr>
          <p:spPr>
            <a:xfrm>
              <a:off x="431800" y="38100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5" name="Rounded Rectangle 10">
              <a:extLst>
                <a:ext uri="{FF2B5EF4-FFF2-40B4-BE49-F238E27FC236}">
                  <a16:creationId xmlns:a16="http://schemas.microsoft.com/office/drawing/2014/main" id="{9DA8E997-DAF3-4642-B961-915567C41FF3}"/>
                </a:ext>
              </a:extLst>
            </p:cNvPr>
            <p:cNvSpPr/>
            <p:nvPr/>
          </p:nvSpPr>
          <p:spPr>
            <a:xfrm>
              <a:off x="1231900" y="38100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Rounded Rectangle 11">
              <a:extLst>
                <a:ext uri="{FF2B5EF4-FFF2-40B4-BE49-F238E27FC236}">
                  <a16:creationId xmlns:a16="http://schemas.microsoft.com/office/drawing/2014/main" id="{561CB70F-4DF1-43BF-B633-18851B85E94F}"/>
                </a:ext>
              </a:extLst>
            </p:cNvPr>
            <p:cNvSpPr/>
            <p:nvPr/>
          </p:nvSpPr>
          <p:spPr>
            <a:xfrm>
              <a:off x="2044700" y="38100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7" name="Rounded Rectangle 12">
              <a:extLst>
                <a:ext uri="{FF2B5EF4-FFF2-40B4-BE49-F238E27FC236}">
                  <a16:creationId xmlns:a16="http://schemas.microsoft.com/office/drawing/2014/main" id="{F4D2CE24-C558-4067-9CA2-23DDB2210BF7}"/>
                </a:ext>
              </a:extLst>
            </p:cNvPr>
            <p:cNvSpPr/>
            <p:nvPr/>
          </p:nvSpPr>
          <p:spPr>
            <a:xfrm>
              <a:off x="2857500" y="38100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8" name="Rounded Rectangle 13">
              <a:extLst>
                <a:ext uri="{FF2B5EF4-FFF2-40B4-BE49-F238E27FC236}">
                  <a16:creationId xmlns:a16="http://schemas.microsoft.com/office/drawing/2014/main" id="{B2B9899E-93BF-45F1-A163-7BB85613FFEB}"/>
                </a:ext>
              </a:extLst>
            </p:cNvPr>
            <p:cNvSpPr/>
            <p:nvPr/>
          </p:nvSpPr>
          <p:spPr>
            <a:xfrm>
              <a:off x="3670300" y="38100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9" name="Rounded Rectangle 17">
              <a:extLst>
                <a:ext uri="{FF2B5EF4-FFF2-40B4-BE49-F238E27FC236}">
                  <a16:creationId xmlns:a16="http://schemas.microsoft.com/office/drawing/2014/main" id="{0E13DF43-D41F-4F74-912B-DC48011F9C27}"/>
                </a:ext>
              </a:extLst>
            </p:cNvPr>
            <p:cNvSpPr/>
            <p:nvPr/>
          </p:nvSpPr>
          <p:spPr>
            <a:xfrm>
              <a:off x="889000" y="43434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0" name="Rounded Rectangle 18">
              <a:extLst>
                <a:ext uri="{FF2B5EF4-FFF2-40B4-BE49-F238E27FC236}">
                  <a16:creationId xmlns:a16="http://schemas.microsoft.com/office/drawing/2014/main" id="{441C44BD-C607-4742-928D-691AADDCA4D9}"/>
                </a:ext>
              </a:extLst>
            </p:cNvPr>
            <p:cNvSpPr/>
            <p:nvPr/>
          </p:nvSpPr>
          <p:spPr>
            <a:xfrm>
              <a:off x="1651000" y="43434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1" name="Rounded Rectangle 19">
              <a:extLst>
                <a:ext uri="{FF2B5EF4-FFF2-40B4-BE49-F238E27FC236}">
                  <a16:creationId xmlns:a16="http://schemas.microsoft.com/office/drawing/2014/main" id="{9DC9D9D6-103C-4442-8D43-87825D304290}"/>
                </a:ext>
              </a:extLst>
            </p:cNvPr>
            <p:cNvSpPr/>
            <p:nvPr/>
          </p:nvSpPr>
          <p:spPr>
            <a:xfrm>
              <a:off x="2438400" y="43434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2" name="Rounded Rectangle 20">
              <a:extLst>
                <a:ext uri="{FF2B5EF4-FFF2-40B4-BE49-F238E27FC236}">
                  <a16:creationId xmlns:a16="http://schemas.microsoft.com/office/drawing/2014/main" id="{4DEC524B-F59B-4552-AFE9-9BD0883BC91B}"/>
                </a:ext>
              </a:extLst>
            </p:cNvPr>
            <p:cNvSpPr/>
            <p:nvPr/>
          </p:nvSpPr>
          <p:spPr>
            <a:xfrm>
              <a:off x="3225800" y="4343400"/>
              <a:ext cx="685800" cy="381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Tree>
    <p:extLst>
      <p:ext uri="{BB962C8B-B14F-4D97-AF65-F5344CB8AC3E}">
        <p14:creationId xmlns:p14="http://schemas.microsoft.com/office/powerpoint/2010/main" val="27473836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1EDBA-F195-5142-8B55-5849322337B3}"/>
              </a:ext>
            </a:extLst>
          </p:cNvPr>
          <p:cNvSpPr>
            <a:spLocks noGrp="1"/>
          </p:cNvSpPr>
          <p:nvPr>
            <p:ph type="title"/>
          </p:nvPr>
        </p:nvSpPr>
        <p:spPr/>
        <p:txBody>
          <a:bodyPr/>
          <a:lstStyle/>
          <a:p>
            <a:r>
              <a:rPr lang="en-US" dirty="0"/>
              <a:t>Focus: Data Parallelism</a:t>
            </a:r>
          </a:p>
        </p:txBody>
      </p:sp>
      <p:sp>
        <p:nvSpPr>
          <p:cNvPr id="3" name="Content Placeholder 2">
            <a:extLst>
              <a:ext uri="{FF2B5EF4-FFF2-40B4-BE49-F238E27FC236}">
                <a16:creationId xmlns:a16="http://schemas.microsoft.com/office/drawing/2014/main" id="{318332DE-12DD-F443-A9B3-842B45FE3C6C}"/>
              </a:ext>
            </a:extLst>
          </p:cNvPr>
          <p:cNvSpPr>
            <a:spLocks noGrp="1"/>
          </p:cNvSpPr>
          <p:nvPr>
            <p:ph idx="1"/>
          </p:nvPr>
        </p:nvSpPr>
        <p:spPr/>
        <p:txBody>
          <a:bodyPr/>
          <a:lstStyle/>
          <a:p>
            <a:r>
              <a:rPr lang="en-US" dirty="0"/>
              <a:t>Today’s GPUs have 32G of memory.</a:t>
            </a:r>
          </a:p>
          <a:p>
            <a:r>
              <a:rPr lang="en-US" dirty="0"/>
              <a:t>A DGX-2 has 16 such GPUs.</a:t>
            </a:r>
          </a:p>
          <a:p>
            <a:r>
              <a:rPr lang="en-US" dirty="0"/>
              <a:t>There are few networks that don’t fit into memory.</a:t>
            </a:r>
          </a:p>
        </p:txBody>
      </p:sp>
    </p:spTree>
    <p:extLst>
      <p:ext uri="{BB962C8B-B14F-4D97-AF65-F5344CB8AC3E}">
        <p14:creationId xmlns:p14="http://schemas.microsoft.com/office/powerpoint/2010/main" val="6109312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4387-AC75-D14A-A1E7-7580EB813F8D}"/>
              </a:ext>
            </a:extLst>
          </p:cNvPr>
          <p:cNvSpPr>
            <a:spLocks noGrp="1"/>
          </p:cNvSpPr>
          <p:nvPr>
            <p:ph type="title"/>
          </p:nvPr>
        </p:nvSpPr>
        <p:spPr/>
        <p:txBody>
          <a:bodyPr/>
          <a:lstStyle/>
          <a:p>
            <a:r>
              <a:rPr lang="en-US" dirty="0"/>
              <a:t>Observations</a:t>
            </a:r>
          </a:p>
        </p:txBody>
      </p:sp>
      <p:sp>
        <p:nvSpPr>
          <p:cNvPr id="3" name="Content Placeholder 2">
            <a:extLst>
              <a:ext uri="{FF2B5EF4-FFF2-40B4-BE49-F238E27FC236}">
                <a16:creationId xmlns:a16="http://schemas.microsoft.com/office/drawing/2014/main" id="{DE2A23A6-D481-B047-A919-36006B4947F6}"/>
              </a:ext>
            </a:extLst>
          </p:cNvPr>
          <p:cNvSpPr>
            <a:spLocks noGrp="1"/>
          </p:cNvSpPr>
          <p:nvPr>
            <p:ph idx="1"/>
          </p:nvPr>
        </p:nvSpPr>
        <p:spPr/>
        <p:txBody>
          <a:bodyPr/>
          <a:lstStyle/>
          <a:p>
            <a:r>
              <a:rPr lang="en-US" dirty="0"/>
              <a:t>The more data (the bigger the batch) you give each GPU, the less frequently they will communicate.</a:t>
            </a:r>
          </a:p>
          <a:p>
            <a:r>
              <a:rPr lang="en-US" dirty="0"/>
              <a:t>The faster the GPU, the more frequently they will communicate.</a:t>
            </a:r>
          </a:p>
          <a:p>
            <a:r>
              <a:rPr lang="en-US" dirty="0"/>
              <a:t>The more computationally intensive a network is, the less they will communicate.</a:t>
            </a:r>
          </a:p>
        </p:txBody>
      </p:sp>
    </p:spTree>
    <p:extLst>
      <p:ext uri="{BB962C8B-B14F-4D97-AF65-F5344CB8AC3E}">
        <p14:creationId xmlns:p14="http://schemas.microsoft.com/office/powerpoint/2010/main" val="615209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457200" y="228600"/>
            <a:ext cx="8229600" cy="1143000"/>
          </a:xfrm>
        </p:spPr>
        <p:txBody>
          <a:bodyPr>
            <a:noAutofit/>
          </a:bodyPr>
          <a:lstStyle/>
          <a:p>
            <a:r>
              <a:rPr lang="en-US" dirty="0"/>
              <a:t>Architecture of Supercomputers</a:t>
            </a:r>
          </a:p>
        </p:txBody>
      </p:sp>
      <p:sp>
        <p:nvSpPr>
          <p:cNvPr id="24578" name="Content Placeholder 2"/>
          <p:cNvSpPr>
            <a:spLocks noGrp="1"/>
          </p:cNvSpPr>
          <p:nvPr>
            <p:ph idx="1"/>
          </p:nvPr>
        </p:nvSpPr>
        <p:spPr>
          <a:xfrm>
            <a:off x="457200" y="1600200"/>
            <a:ext cx="3730752" cy="4525963"/>
          </a:xfrm>
        </p:spPr>
        <p:txBody>
          <a:bodyPr>
            <a:noAutofit/>
          </a:bodyPr>
          <a:lstStyle/>
          <a:p>
            <a:r>
              <a:rPr lang="en-US" sz="2400" dirty="0"/>
              <a:t>Define supercomputer as:</a:t>
            </a:r>
          </a:p>
          <a:p>
            <a:pPr lvl="1"/>
            <a:r>
              <a:rPr lang="en-US" sz="2000" dirty="0"/>
              <a:t>Large collection of mostly homogenous nodes </a:t>
            </a:r>
          </a:p>
          <a:p>
            <a:pPr lvl="1"/>
            <a:r>
              <a:rPr lang="en-US" sz="2000" dirty="0"/>
              <a:t>Connected by special interconnect—high bandwidth and low latency</a:t>
            </a:r>
          </a:p>
          <a:p>
            <a:pPr lvl="1"/>
            <a:r>
              <a:rPr lang="en-US" sz="2000" dirty="0"/>
              <a:t>Organized in a certain topology, typically one </a:t>
            </a:r>
            <a:br>
              <a:rPr lang="en-US" sz="2000" dirty="0"/>
            </a:br>
            <a:r>
              <a:rPr lang="en-US" sz="2000" dirty="0"/>
              <a:t>of two:</a:t>
            </a:r>
          </a:p>
          <a:p>
            <a:pPr lvl="2"/>
            <a:r>
              <a:rPr lang="en-US" sz="2000" dirty="0"/>
              <a:t>Multi-dimensional torus</a:t>
            </a:r>
          </a:p>
          <a:p>
            <a:pPr lvl="2"/>
            <a:r>
              <a:rPr lang="en-US" sz="2000" dirty="0"/>
              <a:t>Fat tree</a:t>
            </a:r>
          </a:p>
        </p:txBody>
      </p:sp>
      <p:grpSp>
        <p:nvGrpSpPr>
          <p:cNvPr id="2" name="Group 1"/>
          <p:cNvGrpSpPr/>
          <p:nvPr/>
        </p:nvGrpSpPr>
        <p:grpSpPr>
          <a:xfrm>
            <a:off x="4155044" y="1408735"/>
            <a:ext cx="4807095" cy="5199841"/>
            <a:chOff x="4155044" y="1408735"/>
            <a:chExt cx="4807095" cy="5199841"/>
          </a:xfrm>
        </p:grpSpPr>
        <p:pic>
          <p:nvPicPr>
            <p:cNvPr id="24580" name="Picture 8"/>
            <p:cNvPicPr>
              <a:picLocks noChangeAspect="1"/>
            </p:cNvPicPr>
            <p:nvPr/>
          </p:nvPicPr>
          <p:blipFill rotWithShape="1">
            <a:blip r:embed="rId3"/>
            <a:srcRect l="5765" r="9243"/>
            <a:stretch/>
          </p:blipFill>
          <p:spPr bwMode="auto">
            <a:xfrm>
              <a:off x="4155044" y="1636336"/>
              <a:ext cx="2017156" cy="1640264"/>
            </a:xfrm>
            <a:prstGeom prst="rect">
              <a:avLst/>
            </a:prstGeom>
            <a:noFill/>
            <a:ln w="9525">
              <a:noFill/>
              <a:miter lim="800000"/>
              <a:headEnd/>
              <a:tailEnd/>
            </a:ln>
          </p:spPr>
        </p:pic>
        <p:pic>
          <p:nvPicPr>
            <p:cNvPr id="24581" name="Picture 9"/>
            <p:cNvPicPr>
              <a:picLocks noChangeAspect="1"/>
            </p:cNvPicPr>
            <p:nvPr/>
          </p:nvPicPr>
          <p:blipFill>
            <a:blip r:embed="rId4"/>
            <a:srcRect/>
            <a:stretch>
              <a:fillRect/>
            </a:stretch>
          </p:blipFill>
          <p:spPr bwMode="auto">
            <a:xfrm>
              <a:off x="4648200" y="3835093"/>
              <a:ext cx="3545885" cy="2157192"/>
            </a:xfrm>
            <a:prstGeom prst="rect">
              <a:avLst/>
            </a:prstGeom>
            <a:noFill/>
            <a:ln w="9525">
              <a:noFill/>
              <a:miter lim="800000"/>
              <a:headEnd/>
              <a:tailEnd/>
            </a:ln>
          </p:spPr>
        </p:pic>
        <p:pic>
          <p:nvPicPr>
            <p:cNvPr id="24582" name="Picture 10"/>
            <p:cNvPicPr>
              <a:picLocks noChangeAspect="1"/>
            </p:cNvPicPr>
            <p:nvPr/>
          </p:nvPicPr>
          <p:blipFill>
            <a:blip r:embed="rId5"/>
            <a:srcRect/>
            <a:stretch>
              <a:fillRect/>
            </a:stretch>
          </p:blipFill>
          <p:spPr bwMode="auto">
            <a:xfrm>
              <a:off x="6324600" y="1408735"/>
              <a:ext cx="2637539" cy="1994733"/>
            </a:xfrm>
            <a:prstGeom prst="rect">
              <a:avLst/>
            </a:prstGeom>
            <a:noFill/>
            <a:ln w="9525">
              <a:noFill/>
              <a:miter lim="800000"/>
              <a:headEnd/>
              <a:tailEnd/>
            </a:ln>
          </p:spPr>
        </p:pic>
        <p:sp>
          <p:nvSpPr>
            <p:cNvPr id="24583" name="TextBox 11"/>
            <p:cNvSpPr txBox="1">
              <a:spLocks noChangeArrowheads="1"/>
            </p:cNvSpPr>
            <p:nvPr/>
          </p:nvSpPr>
          <p:spPr bwMode="auto">
            <a:xfrm>
              <a:off x="4155044" y="3273425"/>
              <a:ext cx="2017156" cy="369332"/>
            </a:xfrm>
            <a:prstGeom prst="rect">
              <a:avLst/>
            </a:prstGeom>
            <a:noFill/>
            <a:ln w="9525">
              <a:noFill/>
              <a:miter lim="800000"/>
              <a:headEnd/>
              <a:tailEnd/>
            </a:ln>
          </p:spPr>
          <p:txBody>
            <a:bodyPr wrap="square">
              <a:noAutofit/>
            </a:bodyPr>
            <a:lstStyle/>
            <a:p>
              <a:pPr algn="ctr" eaLnBrk="0" hangingPunct="0"/>
              <a:r>
                <a:rPr lang="en-US" dirty="0"/>
                <a:t>3D torus</a:t>
              </a:r>
              <a:endParaRPr lang="en-US" b="0" dirty="0"/>
            </a:p>
          </p:txBody>
        </p:sp>
        <p:sp>
          <p:nvSpPr>
            <p:cNvPr id="24584" name="TextBox 6"/>
            <p:cNvSpPr txBox="1">
              <a:spLocks noChangeArrowheads="1"/>
            </p:cNvSpPr>
            <p:nvPr/>
          </p:nvSpPr>
          <p:spPr bwMode="auto">
            <a:xfrm>
              <a:off x="6324601" y="3273425"/>
              <a:ext cx="2637538" cy="369332"/>
            </a:xfrm>
            <a:prstGeom prst="rect">
              <a:avLst/>
            </a:prstGeom>
            <a:noFill/>
            <a:ln w="9525">
              <a:noFill/>
              <a:miter lim="800000"/>
              <a:headEnd/>
              <a:tailEnd/>
            </a:ln>
          </p:spPr>
          <p:txBody>
            <a:bodyPr wrap="square">
              <a:noAutofit/>
            </a:bodyPr>
            <a:lstStyle/>
            <a:p>
              <a:pPr algn="ctr" eaLnBrk="0" hangingPunct="0"/>
              <a:r>
                <a:rPr lang="en-US" dirty="0"/>
                <a:t>5D torus</a:t>
              </a:r>
            </a:p>
          </p:txBody>
        </p:sp>
        <p:sp>
          <p:nvSpPr>
            <p:cNvPr id="24585" name="TextBox 5"/>
            <p:cNvSpPr txBox="1">
              <a:spLocks noChangeArrowheads="1"/>
            </p:cNvSpPr>
            <p:nvPr/>
          </p:nvSpPr>
          <p:spPr bwMode="auto">
            <a:xfrm>
              <a:off x="5295899" y="6239244"/>
              <a:ext cx="2250486" cy="369332"/>
            </a:xfrm>
            <a:prstGeom prst="rect">
              <a:avLst/>
            </a:prstGeom>
            <a:noFill/>
            <a:ln w="9525">
              <a:noFill/>
              <a:miter lim="800000"/>
              <a:headEnd/>
              <a:tailEnd/>
            </a:ln>
          </p:spPr>
          <p:txBody>
            <a:bodyPr wrap="square">
              <a:noAutofit/>
            </a:bodyPr>
            <a:lstStyle/>
            <a:p>
              <a:pPr algn="ctr" eaLnBrk="0" hangingPunct="0"/>
              <a:r>
                <a:rPr lang="en-US" b="0" dirty="0"/>
                <a:t>Fat tree</a:t>
              </a:r>
            </a:p>
          </p:txBody>
        </p:sp>
      </p:grpSp>
    </p:spTree>
    <p:extLst>
      <p:ext uri="{BB962C8B-B14F-4D97-AF65-F5344CB8AC3E}">
        <p14:creationId xmlns:p14="http://schemas.microsoft.com/office/powerpoint/2010/main" val="1215538515"/>
      </p:ext>
    </p:extLst>
  </p:cSld>
  <p:clrMapOvr>
    <a:masterClrMapping/>
  </p:clrMapOvr>
  <p:transition spd="slow" advTm="142237"/>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8A02F-873F-094C-BD4B-EC6BF0E9DB42}"/>
              </a:ext>
            </a:extLst>
          </p:cNvPr>
          <p:cNvSpPr>
            <a:spLocks noGrp="1"/>
          </p:cNvSpPr>
          <p:nvPr>
            <p:ph type="title"/>
          </p:nvPr>
        </p:nvSpPr>
        <p:spPr/>
        <p:txBody>
          <a:bodyPr>
            <a:noAutofit/>
          </a:bodyPr>
          <a:lstStyle/>
          <a:p>
            <a:r>
              <a:rPr lang="en-US" dirty="0"/>
              <a:t>What We Want</a:t>
            </a:r>
          </a:p>
        </p:txBody>
      </p:sp>
      <p:sp>
        <p:nvSpPr>
          <p:cNvPr id="3" name="Content Placeholder 2">
            <a:extLst>
              <a:ext uri="{FF2B5EF4-FFF2-40B4-BE49-F238E27FC236}">
                <a16:creationId xmlns:a16="http://schemas.microsoft.com/office/drawing/2014/main" id="{1FA98ABA-72E6-2747-A5D1-B873CB40291E}"/>
              </a:ext>
            </a:extLst>
          </p:cNvPr>
          <p:cNvSpPr>
            <a:spLocks noGrp="1"/>
          </p:cNvSpPr>
          <p:nvPr>
            <p:ph idx="1"/>
          </p:nvPr>
        </p:nvSpPr>
        <p:spPr>
          <a:xfrm>
            <a:off x="457200" y="1600200"/>
            <a:ext cx="8229600" cy="1176251"/>
          </a:xfrm>
        </p:spPr>
        <p:txBody>
          <a:bodyPr>
            <a:noAutofit/>
          </a:bodyPr>
          <a:lstStyle/>
          <a:p>
            <a:r>
              <a:rPr lang="en-US" dirty="0"/>
              <a:t>Train across multiple nodes. </a:t>
            </a:r>
          </a:p>
          <a:p>
            <a:r>
              <a:rPr lang="en-US" dirty="0"/>
              <a:t>Things should just work.</a:t>
            </a:r>
          </a:p>
        </p:txBody>
      </p:sp>
      <p:pic>
        <p:nvPicPr>
          <p:cNvPr id="5" name="Picture 4">
            <a:extLst>
              <a:ext uri="{FF2B5EF4-FFF2-40B4-BE49-F238E27FC236}">
                <a16:creationId xmlns:a16="http://schemas.microsoft.com/office/drawing/2014/main" id="{1D70DAC2-9818-C545-8C25-37E4CA31A09C}"/>
              </a:ext>
            </a:extLst>
          </p:cNvPr>
          <p:cNvPicPr>
            <a:picLocks noChangeAspect="1"/>
          </p:cNvPicPr>
          <p:nvPr/>
        </p:nvPicPr>
        <p:blipFill rotWithShape="1">
          <a:blip r:embed="rId3">
            <a:extLst>
              <a:ext uri="{28A0092B-C50C-407E-A947-70E740481C1C}">
                <a14:useLocalDpi xmlns:a14="http://schemas.microsoft.com/office/drawing/2010/main" val="0"/>
              </a:ext>
            </a:extLst>
          </a:blip>
          <a:srcRect l="7938" r="5465" b="8444"/>
          <a:stretch/>
        </p:blipFill>
        <p:spPr>
          <a:xfrm>
            <a:off x="1905000" y="2908300"/>
            <a:ext cx="5334000" cy="3337123"/>
          </a:xfrm>
          <a:prstGeom prst="rect">
            <a:avLst/>
          </a:prstGeom>
        </p:spPr>
      </p:pic>
      <p:sp>
        <p:nvSpPr>
          <p:cNvPr id="6" name="TextBox 5">
            <a:extLst>
              <a:ext uri="{FF2B5EF4-FFF2-40B4-BE49-F238E27FC236}">
                <a16:creationId xmlns:a16="http://schemas.microsoft.com/office/drawing/2014/main" id="{C23FAF6F-4CF7-8C46-9AEE-6352C46A1D4A}"/>
              </a:ext>
            </a:extLst>
          </p:cNvPr>
          <p:cNvSpPr txBox="1"/>
          <p:nvPr/>
        </p:nvSpPr>
        <p:spPr>
          <a:xfrm>
            <a:off x="1905000" y="6230779"/>
            <a:ext cx="5334000" cy="246221"/>
          </a:xfrm>
          <a:prstGeom prst="rect">
            <a:avLst/>
          </a:prstGeom>
          <a:noFill/>
        </p:spPr>
        <p:txBody>
          <a:bodyPr wrap="square" rtlCol="0">
            <a:noAutofit/>
          </a:bodyPr>
          <a:lstStyle/>
          <a:p>
            <a:pPr algn="r"/>
            <a:r>
              <a:rPr lang="en-US" sz="1200" dirty="0">
                <a:solidFill>
                  <a:schemeClr val="bg1">
                    <a:lumMod val="50000"/>
                  </a:schemeClr>
                </a:solidFill>
              </a:rPr>
              <a:t>Image source: https://eng.uber.com/horovod/</a:t>
            </a:r>
          </a:p>
        </p:txBody>
      </p:sp>
    </p:spTree>
    <p:extLst>
      <p:ext uri="{BB962C8B-B14F-4D97-AF65-F5344CB8AC3E}">
        <p14:creationId xmlns:p14="http://schemas.microsoft.com/office/powerpoint/2010/main" val="32085725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99833-7504-074D-BF75-836F8164FCAC}"/>
              </a:ext>
            </a:extLst>
          </p:cNvPr>
          <p:cNvSpPr>
            <a:spLocks noGrp="1"/>
          </p:cNvSpPr>
          <p:nvPr>
            <p:ph type="title"/>
          </p:nvPr>
        </p:nvSpPr>
        <p:spPr/>
        <p:txBody>
          <a:bodyPr>
            <a:noAutofit/>
          </a:bodyPr>
          <a:lstStyle/>
          <a:p>
            <a:r>
              <a:rPr lang="en-US" dirty="0"/>
              <a:t>Data Parallelism Approaches</a:t>
            </a:r>
          </a:p>
        </p:txBody>
      </p:sp>
      <p:sp>
        <p:nvSpPr>
          <p:cNvPr id="3" name="Content Placeholder 2">
            <a:extLst>
              <a:ext uri="{FF2B5EF4-FFF2-40B4-BE49-F238E27FC236}">
                <a16:creationId xmlns:a16="http://schemas.microsoft.com/office/drawing/2014/main" id="{64F908B0-DF50-4C25-8201-35FE23F39112}"/>
              </a:ext>
            </a:extLst>
          </p:cNvPr>
          <p:cNvSpPr>
            <a:spLocks noGrp="1"/>
          </p:cNvSpPr>
          <p:nvPr>
            <p:ph sz="half" idx="1"/>
          </p:nvPr>
        </p:nvSpPr>
        <p:spPr>
          <a:xfrm>
            <a:off x="457200" y="4114801"/>
            <a:ext cx="4038600" cy="1932185"/>
          </a:xfrm>
        </p:spPr>
        <p:txBody>
          <a:bodyPr>
            <a:noAutofit/>
          </a:bodyPr>
          <a:lstStyle/>
          <a:p>
            <a:pPr marL="285750" indent="-285750">
              <a:buFont typeface="Arial" panose="020B0604020202020204" pitchFamily="34" charset="0"/>
              <a:buChar char="•"/>
            </a:pPr>
            <a:r>
              <a:rPr lang="en-US" sz="2400" dirty="0"/>
              <a:t>Simple</a:t>
            </a:r>
          </a:p>
          <a:p>
            <a:pPr marL="285750" indent="-285750">
              <a:buFont typeface="Arial" panose="020B0604020202020204" pitchFamily="34" charset="0"/>
              <a:buChar char="•"/>
            </a:pPr>
            <a:r>
              <a:rPr lang="en-US" sz="2400" dirty="0"/>
              <a:t>Built into TensorFlow</a:t>
            </a:r>
          </a:p>
          <a:p>
            <a:pPr marL="285750" indent="-285750">
              <a:buFont typeface="Arial" panose="020B0604020202020204" pitchFamily="34" charset="0"/>
              <a:buChar char="•"/>
            </a:pPr>
            <a:r>
              <a:rPr lang="en-US" sz="2400" dirty="0"/>
              <a:t>Works OK on a small scale</a:t>
            </a:r>
          </a:p>
          <a:p>
            <a:pPr marL="285750" indent="-285750">
              <a:buFont typeface="Arial" panose="020B0604020202020204" pitchFamily="34" charset="0"/>
              <a:buChar char="•"/>
            </a:pPr>
            <a:r>
              <a:rPr lang="en-US" sz="2400" dirty="0"/>
              <a:t>Requires CPU</a:t>
            </a:r>
          </a:p>
          <a:p>
            <a:pPr marL="285750" indent="-285750">
              <a:buFont typeface="Arial" panose="020B0604020202020204" pitchFamily="34" charset="0"/>
              <a:buChar char="•"/>
            </a:pPr>
            <a:r>
              <a:rPr lang="en-US" sz="2400" dirty="0"/>
              <a:t>Relatively slow</a:t>
            </a:r>
          </a:p>
        </p:txBody>
      </p:sp>
      <p:sp>
        <p:nvSpPr>
          <p:cNvPr id="9" name="Content Placeholder 8">
            <a:extLst>
              <a:ext uri="{FF2B5EF4-FFF2-40B4-BE49-F238E27FC236}">
                <a16:creationId xmlns:a16="http://schemas.microsoft.com/office/drawing/2014/main" id="{B1BE28A0-DA47-48E1-B454-642E48AF8B37}"/>
              </a:ext>
            </a:extLst>
          </p:cNvPr>
          <p:cNvSpPr>
            <a:spLocks noGrp="1"/>
          </p:cNvSpPr>
          <p:nvPr>
            <p:ph sz="half" idx="2"/>
          </p:nvPr>
        </p:nvSpPr>
        <p:spPr>
          <a:xfrm>
            <a:off x="4648200" y="4114801"/>
            <a:ext cx="4038600" cy="1932186"/>
          </a:xfrm>
        </p:spPr>
        <p:txBody>
          <a:bodyPr>
            <a:noAutofit/>
          </a:bodyPr>
          <a:lstStyle/>
          <a:p>
            <a:pPr marL="285750" indent="-285750">
              <a:buFont typeface="Arial" panose="020B0604020202020204" pitchFamily="34" charset="0"/>
              <a:buChar char="•"/>
            </a:pPr>
            <a:r>
              <a:rPr lang="en-US" sz="2400" dirty="0"/>
              <a:t>Much, much faster</a:t>
            </a:r>
          </a:p>
          <a:p>
            <a:pPr marL="285750" indent="-285750">
              <a:buFont typeface="Arial" panose="020B0604020202020204" pitchFamily="34" charset="0"/>
              <a:buChar char="•"/>
            </a:pPr>
            <a:r>
              <a:rPr lang="en-US" sz="2400" dirty="0"/>
              <a:t>Take CPU out of the loop</a:t>
            </a:r>
          </a:p>
        </p:txBody>
      </p:sp>
      <p:pic>
        <p:nvPicPr>
          <p:cNvPr id="5" name="Picture 4">
            <a:extLst>
              <a:ext uri="{FF2B5EF4-FFF2-40B4-BE49-F238E27FC236}">
                <a16:creationId xmlns:a16="http://schemas.microsoft.com/office/drawing/2014/main" id="{952F402C-8979-0E42-BA6D-4F352DD077A5}"/>
              </a:ext>
            </a:extLst>
          </p:cNvPr>
          <p:cNvPicPr>
            <a:picLocks noChangeAspect="1"/>
          </p:cNvPicPr>
          <p:nvPr/>
        </p:nvPicPr>
        <p:blipFill rotWithShape="1">
          <a:blip r:embed="rId2">
            <a:extLst>
              <a:ext uri="{28A0092B-C50C-407E-A947-70E740481C1C}">
                <a14:useLocalDpi xmlns:a14="http://schemas.microsoft.com/office/drawing/2010/main" val="0"/>
              </a:ext>
            </a:extLst>
          </a:blip>
          <a:srcRect l="5793" t="6061" r="5047" b="3030"/>
          <a:stretch/>
        </p:blipFill>
        <p:spPr>
          <a:xfrm>
            <a:off x="533400" y="1600200"/>
            <a:ext cx="8077200" cy="2286001"/>
          </a:xfrm>
          <a:prstGeom prst="rect">
            <a:avLst/>
          </a:prstGeom>
        </p:spPr>
      </p:pic>
      <p:sp>
        <p:nvSpPr>
          <p:cNvPr id="6" name="TextBox 5">
            <a:extLst>
              <a:ext uri="{FF2B5EF4-FFF2-40B4-BE49-F238E27FC236}">
                <a16:creationId xmlns:a16="http://schemas.microsoft.com/office/drawing/2014/main" id="{6F53092E-0BFA-344F-A958-AFDEC6E740E2}"/>
              </a:ext>
            </a:extLst>
          </p:cNvPr>
          <p:cNvSpPr txBox="1"/>
          <p:nvPr/>
        </p:nvSpPr>
        <p:spPr>
          <a:xfrm>
            <a:off x="609600" y="3810000"/>
            <a:ext cx="8077200" cy="307777"/>
          </a:xfrm>
          <a:prstGeom prst="rect">
            <a:avLst/>
          </a:prstGeom>
          <a:noFill/>
        </p:spPr>
        <p:txBody>
          <a:bodyPr wrap="square" rtlCol="0">
            <a:noAutofit/>
          </a:bodyPr>
          <a:lstStyle/>
          <a:p>
            <a:pPr algn="r"/>
            <a:r>
              <a:rPr lang="en-US" sz="1200" dirty="0">
                <a:solidFill>
                  <a:schemeClr val="bg1">
                    <a:lumMod val="50000"/>
                  </a:schemeClr>
                </a:solidFill>
              </a:rPr>
              <a:t>Image source: https://eng.uber.com/horovod/</a:t>
            </a:r>
          </a:p>
        </p:txBody>
      </p:sp>
    </p:spTree>
    <p:extLst>
      <p:ext uri="{BB962C8B-B14F-4D97-AF65-F5344CB8AC3E}">
        <p14:creationId xmlns:p14="http://schemas.microsoft.com/office/powerpoint/2010/main" val="11913862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D4AC7-99BB-6748-A475-5010D86B8A33}"/>
              </a:ext>
            </a:extLst>
          </p:cNvPr>
          <p:cNvSpPr>
            <a:spLocks noGrp="1"/>
          </p:cNvSpPr>
          <p:nvPr>
            <p:ph type="title"/>
          </p:nvPr>
        </p:nvSpPr>
        <p:spPr>
          <a:xfrm>
            <a:off x="457200" y="228600"/>
            <a:ext cx="8229600" cy="1143000"/>
          </a:xfrm>
        </p:spPr>
        <p:txBody>
          <a:bodyPr/>
          <a:lstStyle/>
          <a:p>
            <a:r>
              <a:rPr lang="en-US" dirty="0"/>
              <a:t>Ring All Reduce</a:t>
            </a:r>
          </a:p>
        </p:txBody>
      </p:sp>
      <p:sp>
        <p:nvSpPr>
          <p:cNvPr id="4" name="Content Placeholder 3">
            <a:extLst>
              <a:ext uri="{FF2B5EF4-FFF2-40B4-BE49-F238E27FC236}">
                <a16:creationId xmlns:a16="http://schemas.microsoft.com/office/drawing/2014/main" id="{EA9D3F27-E66B-4AA3-828C-AAE2EBC33CCB}"/>
              </a:ext>
            </a:extLst>
          </p:cNvPr>
          <p:cNvSpPr>
            <a:spLocks noGrp="1"/>
          </p:cNvSpPr>
          <p:nvPr>
            <p:ph idx="4294967295"/>
          </p:nvPr>
        </p:nvSpPr>
        <p:spPr>
          <a:xfrm>
            <a:off x="457200" y="1600200"/>
            <a:ext cx="8229600" cy="873259"/>
          </a:xfrm>
        </p:spPr>
        <p:txBody>
          <a:bodyPr/>
          <a:lstStyle/>
          <a:p>
            <a:pPr marL="0" indent="0">
              <a:buNone/>
            </a:pPr>
            <a:r>
              <a:rPr lang="en-US" sz="2400" i="1" dirty="0"/>
              <a:t>Each of the N nodes communicates with its two neighbors 2 * (N – 1) times</a:t>
            </a:r>
          </a:p>
        </p:txBody>
      </p:sp>
      <p:pic>
        <p:nvPicPr>
          <p:cNvPr id="5" name="Picture 4">
            <a:extLst>
              <a:ext uri="{FF2B5EF4-FFF2-40B4-BE49-F238E27FC236}">
                <a16:creationId xmlns:a16="http://schemas.microsoft.com/office/drawing/2014/main" id="{E82265AB-FD54-4E4B-9BEF-1D4886E1EE3D}"/>
              </a:ext>
            </a:extLst>
          </p:cNvPr>
          <p:cNvPicPr>
            <a:picLocks noChangeAspect="1"/>
          </p:cNvPicPr>
          <p:nvPr/>
        </p:nvPicPr>
        <p:blipFill rotWithShape="1">
          <a:blip r:embed="rId2">
            <a:extLst>
              <a:ext uri="{28A0092B-C50C-407E-A947-70E740481C1C}">
                <a14:useLocalDpi xmlns:a14="http://schemas.microsoft.com/office/drawing/2010/main" val="0"/>
              </a:ext>
            </a:extLst>
          </a:blip>
          <a:srcRect l="3333" r="3333"/>
          <a:stretch/>
        </p:blipFill>
        <p:spPr>
          <a:xfrm>
            <a:off x="457200" y="2702060"/>
            <a:ext cx="8229600" cy="3470140"/>
          </a:xfrm>
          <a:prstGeom prst="rect">
            <a:avLst/>
          </a:prstGeom>
        </p:spPr>
      </p:pic>
      <p:sp>
        <p:nvSpPr>
          <p:cNvPr id="8" name="Rectangle 7">
            <a:extLst>
              <a:ext uri="{FF2B5EF4-FFF2-40B4-BE49-F238E27FC236}">
                <a16:creationId xmlns:a16="http://schemas.microsoft.com/office/drawing/2014/main" id="{C71A384D-AC6A-426A-A616-FA1890C776DF}"/>
              </a:ext>
            </a:extLst>
          </p:cNvPr>
          <p:cNvSpPr/>
          <p:nvPr/>
        </p:nvSpPr>
        <p:spPr>
          <a:xfrm>
            <a:off x="457200" y="6400800"/>
            <a:ext cx="8229600" cy="381000"/>
          </a:xfrm>
          <a:prstGeom prst="rect">
            <a:avLst/>
          </a:prstGeom>
        </p:spPr>
        <p:txBody>
          <a:bodyPr wrap="square" anchor="b">
            <a:noAutofit/>
          </a:bodyPr>
          <a:lstStyle/>
          <a:p>
            <a:pPr algn="r"/>
            <a:r>
              <a:rPr lang="en-US" sz="1200" dirty="0">
                <a:solidFill>
                  <a:schemeClr val="bg1">
                    <a:lumMod val="50000"/>
                  </a:schemeClr>
                </a:solidFill>
              </a:rPr>
              <a:t>Image: https://eng.uber.com/horovod/</a:t>
            </a:r>
          </a:p>
          <a:p>
            <a:pPr algn="r"/>
            <a:r>
              <a:rPr lang="en-US" sz="1200" dirty="0">
                <a:solidFill>
                  <a:schemeClr val="bg1">
                    <a:lumMod val="50000"/>
                  </a:schemeClr>
                </a:solidFill>
              </a:rPr>
              <a:t>Paper: http://www.cs.fsu.edu/~xyuan/paper/09jpdc.pdf</a:t>
            </a:r>
          </a:p>
        </p:txBody>
      </p:sp>
    </p:spTree>
    <p:extLst>
      <p:ext uri="{BB962C8B-B14F-4D97-AF65-F5344CB8AC3E}">
        <p14:creationId xmlns:p14="http://schemas.microsoft.com/office/powerpoint/2010/main" val="41191990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7DBEF-0F1C-A94C-A125-ED7003E2B7D6}"/>
              </a:ext>
            </a:extLst>
          </p:cNvPr>
          <p:cNvSpPr>
            <a:spLocks noGrp="1"/>
          </p:cNvSpPr>
          <p:nvPr>
            <p:ph type="title"/>
          </p:nvPr>
        </p:nvSpPr>
        <p:spPr/>
        <p:txBody>
          <a:bodyPr/>
          <a:lstStyle/>
          <a:p>
            <a:r>
              <a:rPr lang="en-US" dirty="0"/>
              <a:t>Uber Horovod</a:t>
            </a:r>
          </a:p>
        </p:txBody>
      </p:sp>
      <p:sp>
        <p:nvSpPr>
          <p:cNvPr id="3" name="Content Placeholder 2">
            <a:extLst>
              <a:ext uri="{FF2B5EF4-FFF2-40B4-BE49-F238E27FC236}">
                <a16:creationId xmlns:a16="http://schemas.microsoft.com/office/drawing/2014/main" id="{3CE2922E-BFE6-CC43-A581-6114F0393204}"/>
              </a:ext>
            </a:extLst>
          </p:cNvPr>
          <p:cNvSpPr>
            <a:spLocks noGrp="1"/>
          </p:cNvSpPr>
          <p:nvPr>
            <p:ph idx="1"/>
          </p:nvPr>
        </p:nvSpPr>
        <p:spPr/>
        <p:txBody>
          <a:bodyPr/>
          <a:lstStyle/>
          <a:p>
            <a:r>
              <a:rPr lang="en-US" dirty="0"/>
              <a:t>Distributed as a Python package</a:t>
            </a:r>
          </a:p>
          <a:p>
            <a:r>
              <a:rPr lang="en-US" dirty="0"/>
              <a:t>Independent of TF versions</a:t>
            </a:r>
          </a:p>
          <a:p>
            <a:r>
              <a:rPr lang="en-US" dirty="0"/>
              <a:t>Uses NVIDIA NCCL2.X for low-level communication</a:t>
            </a:r>
          </a:p>
          <a:p>
            <a:r>
              <a:rPr lang="en-US" dirty="0"/>
              <a:t>Uses GPUDirect, IB Verbs, RDMA</a:t>
            </a:r>
          </a:p>
          <a:p>
            <a:r>
              <a:rPr lang="en-US" dirty="0"/>
              <a:t>Included with TF today</a:t>
            </a:r>
          </a:p>
        </p:txBody>
      </p:sp>
    </p:spTree>
    <p:extLst>
      <p:ext uri="{BB962C8B-B14F-4D97-AF65-F5344CB8AC3E}">
        <p14:creationId xmlns:p14="http://schemas.microsoft.com/office/powerpoint/2010/main" val="1414012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16463-718B-0A46-94A2-A37CCE46948B}"/>
              </a:ext>
            </a:extLst>
          </p:cNvPr>
          <p:cNvSpPr>
            <a:spLocks noGrp="1"/>
          </p:cNvSpPr>
          <p:nvPr>
            <p:ph type="title"/>
          </p:nvPr>
        </p:nvSpPr>
        <p:spPr/>
        <p:txBody>
          <a:bodyPr/>
          <a:lstStyle/>
          <a:p>
            <a:r>
              <a:rPr lang="en-US" dirty="0"/>
              <a:t>Using HVD</a:t>
            </a:r>
          </a:p>
        </p:txBody>
      </p:sp>
      <p:pic>
        <p:nvPicPr>
          <p:cNvPr id="5" name="Picture 4">
            <a:extLst>
              <a:ext uri="{FF2B5EF4-FFF2-40B4-BE49-F238E27FC236}">
                <a16:creationId xmlns:a16="http://schemas.microsoft.com/office/drawing/2014/main" id="{35CE3E5F-B92E-E244-8DD0-E8F8FA9F83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8585" y="1600200"/>
            <a:ext cx="4846831" cy="5029200"/>
          </a:xfrm>
          <a:prstGeom prst="rect">
            <a:avLst/>
          </a:prstGeom>
        </p:spPr>
      </p:pic>
    </p:spTree>
    <p:extLst>
      <p:ext uri="{BB962C8B-B14F-4D97-AF65-F5344CB8AC3E}">
        <p14:creationId xmlns:p14="http://schemas.microsoft.com/office/powerpoint/2010/main" val="36849143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249C7-911E-BF46-81CE-BF4CEECAB90E}"/>
              </a:ext>
            </a:extLst>
          </p:cNvPr>
          <p:cNvSpPr>
            <a:spLocks noGrp="1"/>
          </p:cNvSpPr>
          <p:nvPr>
            <p:ph type="title"/>
          </p:nvPr>
        </p:nvSpPr>
        <p:spPr/>
        <p:txBody>
          <a:bodyPr/>
          <a:lstStyle/>
          <a:p>
            <a:r>
              <a:rPr lang="en-US" dirty="0"/>
              <a:t>Horovod on P-100 GPUs</a:t>
            </a:r>
          </a:p>
        </p:txBody>
      </p:sp>
      <p:pic>
        <p:nvPicPr>
          <p:cNvPr id="5" name="Picture 4">
            <a:extLst>
              <a:ext uri="{FF2B5EF4-FFF2-40B4-BE49-F238E27FC236}">
                <a16:creationId xmlns:a16="http://schemas.microsoft.com/office/drawing/2014/main" id="{1F48E454-494E-9244-A153-F0FFBDA4EA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00200"/>
            <a:ext cx="8229600" cy="3538408"/>
          </a:xfrm>
          <a:prstGeom prst="rect">
            <a:avLst/>
          </a:prstGeom>
        </p:spPr>
      </p:pic>
    </p:spTree>
    <p:extLst>
      <p:ext uri="{BB962C8B-B14F-4D97-AF65-F5344CB8AC3E}">
        <p14:creationId xmlns:p14="http://schemas.microsoft.com/office/powerpoint/2010/main" val="20888250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C5EB6-2A79-EB41-AF20-3B5DEC0111EB}"/>
              </a:ext>
            </a:extLst>
          </p:cNvPr>
          <p:cNvSpPr>
            <a:spLocks noGrp="1"/>
          </p:cNvSpPr>
          <p:nvPr>
            <p:ph type="title"/>
          </p:nvPr>
        </p:nvSpPr>
        <p:spPr/>
        <p:txBody>
          <a:bodyPr/>
          <a:lstStyle/>
          <a:p>
            <a:r>
              <a:rPr lang="en-US" dirty="0"/>
              <a:t>Distributed Training</a:t>
            </a:r>
          </a:p>
        </p:txBody>
      </p:sp>
      <p:sp>
        <p:nvSpPr>
          <p:cNvPr id="12" name="Content Placeholder 11"/>
          <p:cNvSpPr>
            <a:spLocks noGrp="1"/>
          </p:cNvSpPr>
          <p:nvPr>
            <p:ph idx="1"/>
          </p:nvPr>
        </p:nvSpPr>
        <p:spPr>
          <a:xfrm>
            <a:off x="457200" y="1600200"/>
            <a:ext cx="8229600" cy="1043247"/>
          </a:xfrm>
        </p:spPr>
        <p:txBody>
          <a:bodyPr/>
          <a:lstStyle/>
          <a:p>
            <a:r>
              <a:rPr lang="en-US" sz="2800" dirty="0"/>
              <a:t>The promise: linear scaling of clock time</a:t>
            </a:r>
          </a:p>
          <a:p>
            <a:r>
              <a:rPr lang="en-US" sz="2800" dirty="0"/>
              <a:t>Going beyond one machine</a:t>
            </a:r>
          </a:p>
        </p:txBody>
      </p:sp>
      <p:pic>
        <p:nvPicPr>
          <p:cNvPr id="10" name="Content Placeholder 4">
            <a:extLst>
              <a:ext uri="{FF2B5EF4-FFF2-40B4-BE49-F238E27FC236}">
                <a16:creationId xmlns:a16="http://schemas.microsoft.com/office/drawing/2014/main" id="{495E1962-7490-4343-98E2-AF4AB14DD3E7}"/>
              </a:ext>
            </a:extLst>
          </p:cNvPr>
          <p:cNvPicPr>
            <a:picLocks noChangeAspect="1"/>
          </p:cNvPicPr>
          <p:nvPr/>
        </p:nvPicPr>
        <p:blipFill rotWithShape="1">
          <a:blip r:embed="rId2">
            <a:extLst>
              <a:ext uri="{28A0092B-C50C-407E-A947-70E740481C1C}">
                <a14:useLocalDpi xmlns:a14="http://schemas.microsoft.com/office/drawing/2010/main" val="0"/>
              </a:ext>
            </a:extLst>
          </a:blip>
          <a:srcRect t="17503"/>
          <a:stretch/>
        </p:blipFill>
        <p:spPr>
          <a:xfrm>
            <a:off x="1292710" y="2743200"/>
            <a:ext cx="6558581" cy="3733800"/>
          </a:xfrm>
          <a:prstGeom prst="rect">
            <a:avLst/>
          </a:prstGeom>
        </p:spPr>
      </p:pic>
    </p:spTree>
    <p:extLst>
      <p:ext uri="{BB962C8B-B14F-4D97-AF65-F5344CB8AC3E}">
        <p14:creationId xmlns:p14="http://schemas.microsoft.com/office/powerpoint/2010/main" val="41546465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5AEE6-2C39-DE48-B15F-C164456DF81D}"/>
              </a:ext>
            </a:extLst>
          </p:cNvPr>
          <p:cNvSpPr>
            <a:spLocks noGrp="1"/>
          </p:cNvSpPr>
          <p:nvPr>
            <p:ph type="title"/>
          </p:nvPr>
        </p:nvSpPr>
        <p:spPr/>
        <p:txBody>
          <a:bodyPr/>
          <a:lstStyle/>
          <a:p>
            <a:r>
              <a:rPr lang="en-US" dirty="0"/>
              <a:t>Distributed Training: Challenges</a:t>
            </a:r>
          </a:p>
        </p:txBody>
      </p:sp>
      <p:sp>
        <p:nvSpPr>
          <p:cNvPr id="3" name="Content Placeholder 2">
            <a:extLst>
              <a:ext uri="{FF2B5EF4-FFF2-40B4-BE49-F238E27FC236}">
                <a16:creationId xmlns:a16="http://schemas.microsoft.com/office/drawing/2014/main" id="{C2D89A70-9232-844E-A7E1-072C01890EE6}"/>
              </a:ext>
            </a:extLst>
          </p:cNvPr>
          <p:cNvSpPr>
            <a:spLocks noGrp="1"/>
          </p:cNvSpPr>
          <p:nvPr>
            <p:ph idx="1"/>
          </p:nvPr>
        </p:nvSpPr>
        <p:spPr/>
        <p:txBody>
          <a:bodyPr/>
          <a:lstStyle/>
          <a:p>
            <a:r>
              <a:rPr lang="en-US" dirty="0"/>
              <a:t>Scalability</a:t>
            </a:r>
          </a:p>
          <a:p>
            <a:pPr lvl="1"/>
            <a:r>
              <a:rPr lang="en-US" dirty="0"/>
              <a:t>Latency of the interconnects</a:t>
            </a:r>
          </a:p>
          <a:p>
            <a:pPr lvl="1"/>
            <a:r>
              <a:rPr lang="en-US" dirty="0"/>
              <a:t>Speed of the interconnects</a:t>
            </a:r>
          </a:p>
          <a:p>
            <a:pPr lvl="1"/>
            <a:r>
              <a:rPr lang="en-US" dirty="0"/>
              <a:t>Algorithm efficiency</a:t>
            </a:r>
          </a:p>
          <a:p>
            <a:pPr lvl="1"/>
            <a:r>
              <a:rPr lang="en-US" dirty="0"/>
              <a:t>Increase the batch size</a:t>
            </a:r>
          </a:p>
          <a:p>
            <a:r>
              <a:rPr lang="en-US" dirty="0"/>
              <a:t>Convergence</a:t>
            </a:r>
          </a:p>
          <a:p>
            <a:pPr lvl="1"/>
            <a:r>
              <a:rPr lang="en-US" dirty="0"/>
              <a:t>Adjust the learning rate</a:t>
            </a:r>
          </a:p>
        </p:txBody>
      </p:sp>
    </p:spTree>
    <p:extLst>
      <p:ext uri="{BB962C8B-B14F-4D97-AF65-F5344CB8AC3E}">
        <p14:creationId xmlns:p14="http://schemas.microsoft.com/office/powerpoint/2010/main" val="34431884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1E2B-F9F2-2540-B105-7A406457C6B8}"/>
              </a:ext>
            </a:extLst>
          </p:cNvPr>
          <p:cNvSpPr>
            <a:spLocks noGrp="1"/>
          </p:cNvSpPr>
          <p:nvPr>
            <p:ph type="title"/>
          </p:nvPr>
        </p:nvSpPr>
        <p:spPr/>
        <p:txBody>
          <a:bodyPr/>
          <a:lstStyle/>
          <a:p>
            <a:r>
              <a:rPr lang="en-US" sz="3200" dirty="0"/>
              <a:t>A Good Candidate </a:t>
            </a:r>
            <a:br>
              <a:rPr lang="en-US" sz="3200" dirty="0"/>
            </a:br>
            <a:r>
              <a:rPr lang="en-US" sz="3200" dirty="0"/>
              <a:t>for Distributed Training?</a:t>
            </a:r>
          </a:p>
        </p:txBody>
      </p:sp>
      <p:sp>
        <p:nvSpPr>
          <p:cNvPr id="3" name="Content Placeholder 2">
            <a:extLst>
              <a:ext uri="{FF2B5EF4-FFF2-40B4-BE49-F238E27FC236}">
                <a16:creationId xmlns:a16="http://schemas.microsoft.com/office/drawing/2014/main" id="{D1B4BF9B-9D74-1747-B357-2B4B098355C5}"/>
              </a:ext>
            </a:extLst>
          </p:cNvPr>
          <p:cNvSpPr>
            <a:spLocks noGrp="1"/>
          </p:cNvSpPr>
          <p:nvPr>
            <p:ph idx="1"/>
          </p:nvPr>
        </p:nvSpPr>
        <p:spPr/>
        <p:txBody>
          <a:bodyPr/>
          <a:lstStyle/>
          <a:p>
            <a:r>
              <a:rPr lang="en-US" dirty="0"/>
              <a:t>There are numerous </a:t>
            </a:r>
          </a:p>
          <a:p>
            <a:r>
              <a:rPr lang="en-US" dirty="0"/>
              <a:t>Efforts on “better” vs. “faster/cheaper” happen in parallel</a:t>
            </a:r>
          </a:p>
          <a:p>
            <a:r>
              <a:rPr lang="en-US" dirty="0"/>
              <a:t>Language-to-language translation (e.g., GNMT) is a good candidate </a:t>
            </a:r>
          </a:p>
          <a:p>
            <a:r>
              <a:rPr lang="en-US" dirty="0"/>
              <a:t>Speech generation (text to speech)</a:t>
            </a:r>
          </a:p>
          <a:p>
            <a:r>
              <a:rPr lang="en-US" dirty="0"/>
              <a:t>Speech to text</a:t>
            </a:r>
          </a:p>
          <a:p>
            <a:r>
              <a:rPr lang="en-US" dirty="0"/>
              <a:t>But, we’ll talk about GANs instead</a:t>
            </a:r>
          </a:p>
        </p:txBody>
      </p:sp>
    </p:spTree>
    <p:extLst>
      <p:ext uri="{BB962C8B-B14F-4D97-AF65-F5344CB8AC3E}">
        <p14:creationId xmlns:p14="http://schemas.microsoft.com/office/powerpoint/2010/main" val="14287140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EEA1-A093-8E46-9D82-7DB0B3100F76}"/>
              </a:ext>
            </a:extLst>
          </p:cNvPr>
          <p:cNvSpPr>
            <a:spLocks noGrp="1"/>
          </p:cNvSpPr>
          <p:nvPr>
            <p:ph type="title"/>
          </p:nvPr>
        </p:nvSpPr>
        <p:spPr/>
        <p:txBody>
          <a:bodyPr>
            <a:noAutofit/>
          </a:bodyPr>
          <a:lstStyle/>
          <a:p>
            <a:r>
              <a:rPr lang="en-US" sz="3200" dirty="0"/>
              <a:t>Generative Adversarial </a:t>
            </a:r>
            <a:br>
              <a:rPr lang="en-US" sz="3200" dirty="0"/>
            </a:br>
            <a:r>
              <a:rPr lang="en-US" sz="3200" dirty="0"/>
              <a:t>Networks (GANs)</a:t>
            </a:r>
          </a:p>
        </p:txBody>
      </p:sp>
      <p:pic>
        <p:nvPicPr>
          <p:cNvPr id="38" name="Picture 37">
            <a:extLst>
              <a:ext uri="{FF2B5EF4-FFF2-40B4-BE49-F238E27FC236}">
                <a16:creationId xmlns:a16="http://schemas.microsoft.com/office/drawing/2014/main" id="{E51BCB01-C23D-3C46-BFDC-4EE0C242FD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486055"/>
            <a:ext cx="3256278" cy="3252208"/>
          </a:xfrm>
          <a:prstGeom prst="rect">
            <a:avLst/>
          </a:prstGeom>
        </p:spPr>
      </p:pic>
      <p:pic>
        <p:nvPicPr>
          <p:cNvPr id="41" name="Picture 40">
            <a:extLst>
              <a:ext uri="{FF2B5EF4-FFF2-40B4-BE49-F238E27FC236}">
                <a16:creationId xmlns:a16="http://schemas.microsoft.com/office/drawing/2014/main" id="{DF5B34EC-852B-A74F-9444-1561763A239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66" r="19181"/>
          <a:stretch/>
        </p:blipFill>
        <p:spPr>
          <a:xfrm>
            <a:off x="4953000" y="2486055"/>
            <a:ext cx="3657600" cy="3252208"/>
          </a:xfrm>
          <a:prstGeom prst="rect">
            <a:avLst/>
          </a:prstGeom>
        </p:spPr>
      </p:pic>
      <p:sp>
        <p:nvSpPr>
          <p:cNvPr id="42" name="Content Placeholder 4">
            <a:extLst>
              <a:ext uri="{FF2B5EF4-FFF2-40B4-BE49-F238E27FC236}">
                <a16:creationId xmlns:a16="http://schemas.microsoft.com/office/drawing/2014/main" id="{30DBE179-F9F7-D841-BA35-74FF873D0A8C}"/>
              </a:ext>
            </a:extLst>
          </p:cNvPr>
          <p:cNvSpPr txBox="1">
            <a:spLocks/>
          </p:cNvSpPr>
          <p:nvPr/>
        </p:nvSpPr>
        <p:spPr>
          <a:xfrm>
            <a:off x="4522399" y="5762656"/>
            <a:ext cx="4164400" cy="400109"/>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charset="0"/>
              <a:buNone/>
            </a:pPr>
            <a:r>
              <a:rPr lang="en-US" sz="1800" dirty="0"/>
              <a:t>Can a machine generate this?</a:t>
            </a:r>
          </a:p>
        </p:txBody>
      </p:sp>
      <p:sp>
        <p:nvSpPr>
          <p:cNvPr id="44" name="Rectangle 43">
            <a:extLst>
              <a:ext uri="{FF2B5EF4-FFF2-40B4-BE49-F238E27FC236}">
                <a16:creationId xmlns:a16="http://schemas.microsoft.com/office/drawing/2014/main" id="{D581966A-3403-684A-84E0-BB8EC7B62BBA}"/>
              </a:ext>
            </a:extLst>
          </p:cNvPr>
          <p:cNvSpPr/>
          <p:nvPr/>
        </p:nvSpPr>
        <p:spPr>
          <a:xfrm>
            <a:off x="4446872" y="6124545"/>
            <a:ext cx="4163728" cy="246221"/>
          </a:xfrm>
          <a:prstGeom prst="rect">
            <a:avLst/>
          </a:prstGeom>
        </p:spPr>
        <p:txBody>
          <a:bodyPr wrap="square" anchor="t">
            <a:noAutofit/>
          </a:bodyPr>
          <a:lstStyle/>
          <a:p>
            <a:pPr algn="r"/>
            <a:r>
              <a:rPr lang="en-US" sz="1200" dirty="0">
                <a:solidFill>
                  <a:schemeClr val="bg1">
                    <a:lumMod val="50000"/>
                  </a:schemeClr>
                </a:solidFill>
              </a:rPr>
              <a:t>Image: https://anters.org/2018/02/01/wcb012/</a:t>
            </a:r>
          </a:p>
        </p:txBody>
      </p:sp>
      <p:sp>
        <p:nvSpPr>
          <p:cNvPr id="45" name="Rectangle 44">
            <a:extLst>
              <a:ext uri="{FF2B5EF4-FFF2-40B4-BE49-F238E27FC236}">
                <a16:creationId xmlns:a16="http://schemas.microsoft.com/office/drawing/2014/main" id="{7A99905E-2DB2-B844-AF2E-606A3BE43303}"/>
              </a:ext>
            </a:extLst>
          </p:cNvPr>
          <p:cNvSpPr/>
          <p:nvPr/>
        </p:nvSpPr>
        <p:spPr>
          <a:xfrm>
            <a:off x="1676400" y="6124545"/>
            <a:ext cx="2189478" cy="657255"/>
          </a:xfrm>
          <a:prstGeom prst="rect">
            <a:avLst/>
          </a:prstGeom>
        </p:spPr>
        <p:txBody>
          <a:bodyPr wrap="square" anchor="t">
            <a:noAutofit/>
          </a:bodyPr>
          <a:lstStyle/>
          <a:p>
            <a:pPr algn="r"/>
            <a:r>
              <a:rPr lang="en-US" sz="1200" dirty="0">
                <a:solidFill>
                  <a:schemeClr val="bg1">
                    <a:lumMod val="50000"/>
                  </a:schemeClr>
                </a:solidFill>
              </a:rPr>
              <a:t>Image: https://en.wiktionary.org/wiki/cat#/media/File:Cat03.jpg</a:t>
            </a:r>
          </a:p>
        </p:txBody>
      </p:sp>
      <p:sp>
        <p:nvSpPr>
          <p:cNvPr id="16" name="Content Placeholder 4">
            <a:extLst>
              <a:ext uri="{FF2B5EF4-FFF2-40B4-BE49-F238E27FC236}">
                <a16:creationId xmlns:a16="http://schemas.microsoft.com/office/drawing/2014/main" id="{00281E42-16D2-374E-8F52-BE270CD40973}"/>
              </a:ext>
            </a:extLst>
          </p:cNvPr>
          <p:cNvSpPr txBox="1">
            <a:spLocks/>
          </p:cNvSpPr>
          <p:nvPr/>
        </p:nvSpPr>
        <p:spPr>
          <a:xfrm>
            <a:off x="457200" y="1600201"/>
            <a:ext cx="8229600" cy="533400"/>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800" i="1" dirty="0"/>
              <a:t>General inspiration</a:t>
            </a:r>
          </a:p>
        </p:txBody>
      </p:sp>
      <p:sp>
        <p:nvSpPr>
          <p:cNvPr id="17" name="Content Placeholder 4">
            <a:extLst>
              <a:ext uri="{FF2B5EF4-FFF2-40B4-BE49-F238E27FC236}">
                <a16:creationId xmlns:a16="http://schemas.microsoft.com/office/drawing/2014/main" id="{FCC32CE1-9896-4F25-823A-92DD6A9B962B}"/>
              </a:ext>
            </a:extLst>
          </p:cNvPr>
          <p:cNvSpPr txBox="1">
            <a:spLocks/>
          </p:cNvSpPr>
          <p:nvPr/>
        </p:nvSpPr>
        <p:spPr>
          <a:xfrm>
            <a:off x="642622" y="5762656"/>
            <a:ext cx="3256278" cy="381000"/>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charset="0"/>
              <a:buNone/>
            </a:pPr>
            <a:r>
              <a:rPr lang="en-US" sz="1800" dirty="0"/>
              <a:t>Can a machine classify this?</a:t>
            </a:r>
          </a:p>
        </p:txBody>
      </p:sp>
      <p:sp>
        <p:nvSpPr>
          <p:cNvPr id="21" name="Content Placeholder 4">
            <a:extLst>
              <a:ext uri="{FF2B5EF4-FFF2-40B4-BE49-F238E27FC236}">
                <a16:creationId xmlns:a16="http://schemas.microsoft.com/office/drawing/2014/main" id="{E6E2505E-4ABE-404B-ADF6-F750C52BFF7D}"/>
              </a:ext>
            </a:extLst>
          </p:cNvPr>
          <p:cNvSpPr txBox="1">
            <a:spLocks/>
          </p:cNvSpPr>
          <p:nvPr/>
        </p:nvSpPr>
        <p:spPr>
          <a:xfrm>
            <a:off x="4034145" y="3848100"/>
            <a:ext cx="750588" cy="533400"/>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a:t>vs.</a:t>
            </a:r>
          </a:p>
        </p:txBody>
      </p:sp>
    </p:spTree>
    <p:extLst>
      <p:ext uri="{BB962C8B-B14F-4D97-AF65-F5344CB8AC3E}">
        <p14:creationId xmlns:p14="http://schemas.microsoft.com/office/powerpoint/2010/main" val="889327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7"/>
          <p:cNvPicPr>
            <a:picLocks noChangeAspect="1"/>
          </p:cNvPicPr>
          <p:nvPr/>
        </p:nvPicPr>
        <p:blipFill rotWithShape="1">
          <a:blip r:embed="rId3"/>
          <a:srcRect l="2358" t="2871" r="5122"/>
          <a:stretch/>
        </p:blipFill>
        <p:spPr bwMode="auto">
          <a:xfrm>
            <a:off x="984504" y="1500663"/>
            <a:ext cx="7174992" cy="5119689"/>
          </a:xfrm>
          <a:prstGeom prst="rect">
            <a:avLst/>
          </a:prstGeom>
        </p:spPr>
      </p:pic>
      <p:sp>
        <p:nvSpPr>
          <p:cNvPr id="26626" name="Title 1"/>
          <p:cNvSpPr>
            <a:spLocks noGrp="1"/>
          </p:cNvSpPr>
          <p:nvPr>
            <p:ph type="title"/>
          </p:nvPr>
        </p:nvSpPr>
        <p:spPr/>
        <p:txBody>
          <a:bodyPr>
            <a:noAutofit/>
          </a:bodyPr>
          <a:lstStyle/>
          <a:p>
            <a:r>
              <a:rPr lang="en-US" dirty="0"/>
              <a:t>2014 Example: Blue Gene/Q</a:t>
            </a:r>
          </a:p>
        </p:txBody>
      </p:sp>
    </p:spTree>
    <p:extLst>
      <p:ext uri="{BB962C8B-B14F-4D97-AF65-F5344CB8AC3E}">
        <p14:creationId xmlns:p14="http://schemas.microsoft.com/office/powerpoint/2010/main" val="2532546267"/>
      </p:ext>
    </p:extLst>
  </p:cSld>
  <p:clrMapOvr>
    <a:masterClrMapping/>
  </p:clrMapOvr>
  <p:transition spd="slow" advTm="132483"/>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EEA1-A093-8E46-9D82-7DB0B3100F76}"/>
              </a:ext>
            </a:extLst>
          </p:cNvPr>
          <p:cNvSpPr>
            <a:spLocks noGrp="1"/>
          </p:cNvSpPr>
          <p:nvPr>
            <p:ph type="title"/>
          </p:nvPr>
        </p:nvSpPr>
        <p:spPr>
          <a:xfrm>
            <a:off x="457200" y="228600"/>
            <a:ext cx="8229600" cy="1143000"/>
          </a:xfrm>
        </p:spPr>
        <p:txBody>
          <a:bodyPr/>
          <a:lstStyle/>
          <a:p>
            <a:r>
              <a:rPr lang="en-US" dirty="0"/>
              <a:t>Actually…</a:t>
            </a:r>
          </a:p>
        </p:txBody>
      </p:sp>
      <p:sp>
        <p:nvSpPr>
          <p:cNvPr id="39" name="Content Placeholder 4">
            <a:extLst>
              <a:ext uri="{FF2B5EF4-FFF2-40B4-BE49-F238E27FC236}">
                <a16:creationId xmlns:a16="http://schemas.microsoft.com/office/drawing/2014/main" id="{E6E2505E-4ABE-404B-ADF6-F750C52BFF7D}"/>
              </a:ext>
            </a:extLst>
          </p:cNvPr>
          <p:cNvSpPr txBox="1">
            <a:spLocks/>
          </p:cNvSpPr>
          <p:nvPr/>
        </p:nvSpPr>
        <p:spPr>
          <a:xfrm>
            <a:off x="4034145" y="3848100"/>
            <a:ext cx="750588" cy="533400"/>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a:t>vs.</a:t>
            </a:r>
          </a:p>
        </p:txBody>
      </p:sp>
      <p:pic>
        <p:nvPicPr>
          <p:cNvPr id="4" name="Picture 3">
            <a:extLst>
              <a:ext uri="{FF2B5EF4-FFF2-40B4-BE49-F238E27FC236}">
                <a16:creationId xmlns:a16="http://schemas.microsoft.com/office/drawing/2014/main" id="{B1CC37FF-6B05-624E-AA32-063F893D5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514600"/>
            <a:ext cx="3657600" cy="3200400"/>
          </a:xfrm>
          <a:prstGeom prst="rect">
            <a:avLst/>
          </a:prstGeom>
        </p:spPr>
      </p:pic>
      <p:pic>
        <p:nvPicPr>
          <p:cNvPr id="10" name="Picture 9">
            <a:extLst>
              <a:ext uri="{FF2B5EF4-FFF2-40B4-BE49-F238E27FC236}">
                <a16:creationId xmlns:a16="http://schemas.microsoft.com/office/drawing/2014/main" id="{677432D2-04EC-4FB9-A676-D8319E998E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2486055"/>
            <a:ext cx="3256278" cy="3252208"/>
          </a:xfrm>
          <a:prstGeom prst="rect">
            <a:avLst/>
          </a:prstGeom>
        </p:spPr>
      </p:pic>
      <p:sp>
        <p:nvSpPr>
          <p:cNvPr id="11" name="Content Placeholder 4">
            <a:extLst>
              <a:ext uri="{FF2B5EF4-FFF2-40B4-BE49-F238E27FC236}">
                <a16:creationId xmlns:a16="http://schemas.microsoft.com/office/drawing/2014/main" id="{30DBE179-F9F7-D841-BA35-74FF873D0A8C}"/>
              </a:ext>
            </a:extLst>
          </p:cNvPr>
          <p:cNvSpPr txBox="1">
            <a:spLocks/>
          </p:cNvSpPr>
          <p:nvPr/>
        </p:nvSpPr>
        <p:spPr>
          <a:xfrm>
            <a:off x="4522399" y="5762656"/>
            <a:ext cx="4164400" cy="400109"/>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charset="0"/>
              <a:buNone/>
            </a:pPr>
            <a:r>
              <a:rPr lang="en-US" sz="1800" dirty="0"/>
              <a:t>Can a machine generate this?</a:t>
            </a:r>
          </a:p>
        </p:txBody>
      </p:sp>
      <p:sp>
        <p:nvSpPr>
          <p:cNvPr id="13" name="Content Placeholder 4">
            <a:extLst>
              <a:ext uri="{FF2B5EF4-FFF2-40B4-BE49-F238E27FC236}">
                <a16:creationId xmlns:a16="http://schemas.microsoft.com/office/drawing/2014/main" id="{FCC32CE1-9896-4F25-823A-92DD6A9B962B}"/>
              </a:ext>
            </a:extLst>
          </p:cNvPr>
          <p:cNvSpPr txBox="1">
            <a:spLocks/>
          </p:cNvSpPr>
          <p:nvPr/>
        </p:nvSpPr>
        <p:spPr>
          <a:xfrm>
            <a:off x="642622" y="5762656"/>
            <a:ext cx="3256278" cy="381000"/>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charset="0"/>
              <a:buNone/>
            </a:pPr>
            <a:r>
              <a:rPr lang="en-US" sz="1800" dirty="0"/>
              <a:t>Can a machine classify this?</a:t>
            </a:r>
          </a:p>
        </p:txBody>
      </p:sp>
      <p:sp>
        <p:nvSpPr>
          <p:cNvPr id="18" name="Content Placeholder 4">
            <a:extLst>
              <a:ext uri="{FF2B5EF4-FFF2-40B4-BE49-F238E27FC236}">
                <a16:creationId xmlns:a16="http://schemas.microsoft.com/office/drawing/2014/main" id="{00281E42-16D2-374E-8F52-BE270CD40973}"/>
              </a:ext>
            </a:extLst>
          </p:cNvPr>
          <p:cNvSpPr txBox="1">
            <a:spLocks/>
          </p:cNvSpPr>
          <p:nvPr/>
        </p:nvSpPr>
        <p:spPr>
          <a:xfrm>
            <a:off x="457200" y="1600201"/>
            <a:ext cx="8229600" cy="790574"/>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400" i="1" dirty="0"/>
              <a:t>It’s about generating images that are indistinguishable from originals</a:t>
            </a:r>
          </a:p>
        </p:txBody>
      </p:sp>
      <p:sp>
        <p:nvSpPr>
          <p:cNvPr id="15" name="Rectangle 14">
            <a:extLst>
              <a:ext uri="{FF2B5EF4-FFF2-40B4-BE49-F238E27FC236}">
                <a16:creationId xmlns:a16="http://schemas.microsoft.com/office/drawing/2014/main" id="{D581966A-3403-684A-84E0-BB8EC7B62BBA}"/>
              </a:ext>
            </a:extLst>
          </p:cNvPr>
          <p:cNvSpPr/>
          <p:nvPr/>
        </p:nvSpPr>
        <p:spPr>
          <a:xfrm>
            <a:off x="5791200" y="6124545"/>
            <a:ext cx="2819400" cy="617631"/>
          </a:xfrm>
          <a:prstGeom prst="rect">
            <a:avLst/>
          </a:prstGeom>
        </p:spPr>
        <p:txBody>
          <a:bodyPr wrap="square" anchor="t">
            <a:noAutofit/>
          </a:bodyPr>
          <a:lstStyle/>
          <a:p>
            <a:pPr algn="r"/>
            <a:r>
              <a:rPr lang="en-US" sz="1200" dirty="0">
                <a:solidFill>
                  <a:schemeClr val="bg1">
                    <a:lumMod val="50000"/>
                  </a:schemeClr>
                </a:solidFill>
              </a:rPr>
              <a:t>Image: https://upload.wikimedia.org/wikipedia/commons/8/8f/Burma_creme.JPG</a:t>
            </a:r>
          </a:p>
        </p:txBody>
      </p:sp>
    </p:spTree>
    <p:extLst>
      <p:ext uri="{BB962C8B-B14F-4D97-AF65-F5344CB8AC3E}">
        <p14:creationId xmlns:p14="http://schemas.microsoft.com/office/powerpoint/2010/main" val="9136258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Autofit/>
          </a:bodyPr>
          <a:lstStyle/>
          <a:p>
            <a:r>
              <a:rPr lang="en-US" sz="3200" dirty="0"/>
              <a:t>Neural Style Transfer</a:t>
            </a:r>
            <a:br>
              <a:rPr lang="en-US" sz="3200" dirty="0"/>
            </a:br>
            <a:r>
              <a:rPr lang="en-US" sz="2400" dirty="0"/>
              <a:t>(Not to Be Confused With…)</a:t>
            </a:r>
          </a:p>
        </p:txBody>
      </p:sp>
      <p:grpSp>
        <p:nvGrpSpPr>
          <p:cNvPr id="3" name="Group 2">
            <a:extLst>
              <a:ext uri="{FF2B5EF4-FFF2-40B4-BE49-F238E27FC236}">
                <a16:creationId xmlns:a16="http://schemas.microsoft.com/office/drawing/2014/main" id="{6E8FFB53-845C-480A-A9BD-1AF4E8464BD2}"/>
              </a:ext>
            </a:extLst>
          </p:cNvPr>
          <p:cNvGrpSpPr/>
          <p:nvPr/>
        </p:nvGrpSpPr>
        <p:grpSpPr>
          <a:xfrm>
            <a:off x="573316" y="2230661"/>
            <a:ext cx="7997368" cy="3355564"/>
            <a:chOff x="597709" y="1953530"/>
            <a:chExt cx="8089091" cy="3355565"/>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70128" y="1953530"/>
              <a:ext cx="2516672" cy="3355565"/>
            </a:xfrm>
            <a:prstGeom prst="rect">
              <a:avLst/>
            </a:prstGeom>
          </p:spPr>
        </p:pic>
        <p:pic>
          <p:nvPicPr>
            <p:cNvPr id="1026" name="Picture 2" descr="https://upload.wikimedia.org/wikipedia/en/f/fb/Matisse-Woman-with-a-Hat.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10056" y="1953530"/>
              <a:ext cx="2464401" cy="33555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178263" y="2372976"/>
              <a:ext cx="3355565" cy="2516674"/>
            </a:xfrm>
            <a:prstGeom prst="rect">
              <a:avLst/>
            </a:prstGeom>
          </p:spPr>
        </p:pic>
      </p:grpSp>
      <p:sp>
        <p:nvSpPr>
          <p:cNvPr id="9" name="Title 1"/>
          <p:cNvSpPr txBox="1">
            <a:spLocks/>
          </p:cNvSpPr>
          <p:nvPr/>
        </p:nvSpPr>
        <p:spPr bwMode="auto">
          <a:xfrm>
            <a:off x="573316" y="5586226"/>
            <a:ext cx="2488138" cy="352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Extract features</a:t>
            </a:r>
          </a:p>
        </p:txBody>
      </p:sp>
      <p:sp>
        <p:nvSpPr>
          <p:cNvPr id="10" name="Title 1"/>
          <p:cNvSpPr txBox="1">
            <a:spLocks/>
          </p:cNvSpPr>
          <p:nvPr/>
        </p:nvSpPr>
        <p:spPr bwMode="auto">
          <a:xfrm>
            <a:off x="3353774" y="5586226"/>
            <a:ext cx="2436457" cy="352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Extract texture</a:t>
            </a:r>
          </a:p>
        </p:txBody>
      </p:sp>
      <p:sp>
        <p:nvSpPr>
          <p:cNvPr id="11" name="Title 1"/>
          <p:cNvSpPr txBox="1">
            <a:spLocks/>
          </p:cNvSpPr>
          <p:nvPr/>
        </p:nvSpPr>
        <p:spPr bwMode="auto">
          <a:xfrm>
            <a:off x="6082549" y="5586226"/>
            <a:ext cx="2488135" cy="3528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Generate</a:t>
            </a:r>
          </a:p>
        </p:txBody>
      </p:sp>
      <p:sp>
        <p:nvSpPr>
          <p:cNvPr id="12" name="Rectangle 11">
            <a:extLst>
              <a:ext uri="{FF2B5EF4-FFF2-40B4-BE49-F238E27FC236}">
                <a16:creationId xmlns:a16="http://schemas.microsoft.com/office/drawing/2014/main" id="{13203449-57C0-4C9B-8FF6-8AC6CC39759E}"/>
              </a:ext>
            </a:extLst>
          </p:cNvPr>
          <p:cNvSpPr/>
          <p:nvPr/>
        </p:nvSpPr>
        <p:spPr>
          <a:xfrm>
            <a:off x="457200" y="6535579"/>
            <a:ext cx="8229600" cy="246221"/>
          </a:xfrm>
          <a:prstGeom prst="rect">
            <a:avLst/>
          </a:prstGeom>
        </p:spPr>
        <p:txBody>
          <a:bodyPr wrap="square" anchor="b">
            <a:noAutofit/>
          </a:bodyPr>
          <a:lstStyle/>
          <a:p>
            <a:pPr algn="r" eaLnBrk="0" hangingPunct="0"/>
            <a:r>
              <a:rPr lang="en-US" sz="1200" dirty="0">
                <a:solidFill>
                  <a:schemeClr val="bg1">
                    <a:lumMod val="50000"/>
                  </a:schemeClr>
                </a:solidFill>
              </a:rPr>
              <a:t>https://github.com/jcjohnson/neural-style</a:t>
            </a:r>
          </a:p>
        </p:txBody>
      </p:sp>
    </p:spTree>
    <p:extLst>
      <p:ext uri="{BB962C8B-B14F-4D97-AF65-F5344CB8AC3E}">
        <p14:creationId xmlns:p14="http://schemas.microsoft.com/office/powerpoint/2010/main" val="16738120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EEA1-A093-8E46-9D82-7DB0B3100F76}"/>
              </a:ext>
            </a:extLst>
          </p:cNvPr>
          <p:cNvSpPr>
            <a:spLocks noGrp="1"/>
          </p:cNvSpPr>
          <p:nvPr>
            <p:ph type="title"/>
          </p:nvPr>
        </p:nvSpPr>
        <p:spPr/>
        <p:txBody>
          <a:bodyPr>
            <a:noAutofit/>
          </a:bodyPr>
          <a:lstStyle/>
          <a:p>
            <a:r>
              <a:rPr lang="en-US" dirty="0"/>
              <a:t>Generator</a:t>
            </a:r>
            <a:endParaRPr lang="en-US" dirty="0">
              <a:latin typeface="+mn-lt"/>
            </a:endParaRPr>
          </a:p>
        </p:txBody>
      </p:sp>
      <p:sp>
        <p:nvSpPr>
          <p:cNvPr id="6" name="Content Placeholder 5">
            <a:extLst>
              <a:ext uri="{FF2B5EF4-FFF2-40B4-BE49-F238E27FC236}">
                <a16:creationId xmlns:a16="http://schemas.microsoft.com/office/drawing/2014/main" id="{FF6BDDA9-611A-46F0-A2BF-59E937185806}"/>
              </a:ext>
            </a:extLst>
          </p:cNvPr>
          <p:cNvSpPr>
            <a:spLocks noGrp="1"/>
          </p:cNvSpPr>
          <p:nvPr>
            <p:ph idx="4294967295"/>
          </p:nvPr>
        </p:nvSpPr>
        <p:spPr>
          <a:xfrm>
            <a:off x="457200" y="1600200"/>
            <a:ext cx="8229600" cy="1059873"/>
          </a:xfrm>
        </p:spPr>
        <p:txBody>
          <a:bodyPr>
            <a:noAutofit/>
          </a:bodyPr>
          <a:lstStyle/>
          <a:p>
            <a:pPr marL="0" indent="0">
              <a:buNone/>
            </a:pPr>
            <a:r>
              <a:rPr lang="en-US" i="1" dirty="0"/>
              <a:t>Given an input vector, generate some output</a:t>
            </a:r>
          </a:p>
        </p:txBody>
      </p:sp>
      <p:sp>
        <p:nvSpPr>
          <p:cNvPr id="10" name="AutoShape 29">
            <a:extLst>
              <a:ext uri="{FF2B5EF4-FFF2-40B4-BE49-F238E27FC236}">
                <a16:creationId xmlns:a16="http://schemas.microsoft.com/office/drawing/2014/main" id="{FE0342DB-4111-5345-97A2-3A1A9E9D41E7}"/>
              </a:ext>
            </a:extLst>
          </p:cNvPr>
          <p:cNvSpPr>
            <a:spLocks noChangeArrowheads="1"/>
          </p:cNvSpPr>
          <p:nvPr/>
        </p:nvSpPr>
        <p:spPr bwMode="auto">
          <a:xfrm>
            <a:off x="3657600" y="4040188"/>
            <a:ext cx="1625600" cy="771525"/>
          </a:xfrm>
          <a:prstGeom prst="roundRect">
            <a:avLst>
              <a:gd name="adj" fmla="val 16667"/>
            </a:avLst>
          </a:prstGeom>
          <a:solidFill>
            <a:srgbClr val="003262"/>
          </a:solidFill>
          <a:ln>
            <a:noFill/>
          </a:ln>
        </p:spPr>
        <p:txBody>
          <a:bodyPr wrap="none" anchor="ctr">
            <a:noAutofit/>
          </a:bodyPr>
          <a:lstStyle>
            <a:lvl1pPr defTabSz="457200">
              <a:spcBef>
                <a:spcPct val="20000"/>
              </a:spcBef>
              <a:buClr>
                <a:schemeClr val="tx1"/>
              </a:buClr>
              <a:buFont typeface="Wingdings" panose="05000000000000000000" pitchFamily="2" charset="2"/>
              <a:buChar char="§"/>
              <a:defRPr sz="1600">
                <a:solidFill>
                  <a:srgbClr val="000000"/>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lr>
                <a:schemeClr val="tx1"/>
              </a:buClr>
              <a:buChar char="•"/>
              <a:defRPr sz="16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marL="1143000" indent="-228600" defTabSz="457200">
              <a:spcBef>
                <a:spcPct val="20000"/>
              </a:spcBef>
              <a:buClr>
                <a:schemeClr val="tx1"/>
              </a:buCl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marL="1600200" indent="-228600" defTabSz="457200">
              <a:spcBef>
                <a:spcPct val="20000"/>
              </a:spcBef>
              <a:buClr>
                <a:schemeClr val="tx1"/>
              </a:buClr>
              <a:buChar cha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marL="2057400" indent="-228600" defTabSz="457200">
              <a:spcBef>
                <a:spcPct val="20000"/>
              </a:spcBef>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marL="25146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marL="29718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marL="34290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marL="38862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algn="ctr" eaLnBrk="1" hangingPunct="1">
              <a:spcBef>
                <a:spcPct val="50000"/>
              </a:spcBef>
              <a:buClrTx/>
              <a:buFontTx/>
              <a:buNone/>
            </a:pPr>
            <a:r>
              <a:rPr lang="en-US" altLang="en-US" sz="2000" dirty="0">
                <a:solidFill>
                  <a:schemeClr val="bg1"/>
                </a:solidFill>
                <a:latin typeface="+mn-lt"/>
                <a:ea typeface="MS PGothic" panose="020B0600070205080204" pitchFamily="34" charset="-128"/>
              </a:rPr>
              <a:t>Generator</a:t>
            </a:r>
          </a:p>
        </p:txBody>
      </p:sp>
      <p:sp>
        <p:nvSpPr>
          <p:cNvPr id="3" name="Right Arrow 2">
            <a:extLst>
              <a:ext uri="{FF2B5EF4-FFF2-40B4-BE49-F238E27FC236}">
                <a16:creationId xmlns:a16="http://schemas.microsoft.com/office/drawing/2014/main" id="{C5369A0C-41ED-6945-B385-92BA642FF563}"/>
              </a:ext>
            </a:extLst>
          </p:cNvPr>
          <p:cNvSpPr/>
          <p:nvPr/>
        </p:nvSpPr>
        <p:spPr>
          <a:xfrm>
            <a:off x="5321300" y="4170364"/>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9" name="Picture 8">
            <a:extLst>
              <a:ext uri="{FF2B5EF4-FFF2-40B4-BE49-F238E27FC236}">
                <a16:creationId xmlns:a16="http://schemas.microsoft.com/office/drawing/2014/main" id="{5924F83B-D01A-314F-823C-777A4DC31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3254" y="3049588"/>
            <a:ext cx="2872014" cy="2513012"/>
          </a:xfrm>
          <a:prstGeom prst="rect">
            <a:avLst/>
          </a:prstGeom>
        </p:spPr>
      </p:pic>
      <p:sp>
        <p:nvSpPr>
          <p:cNvPr id="17" name="Right Arrow 16">
            <a:extLst>
              <a:ext uri="{FF2B5EF4-FFF2-40B4-BE49-F238E27FC236}">
                <a16:creationId xmlns:a16="http://schemas.microsoft.com/office/drawing/2014/main" id="{63526E7F-1790-4A48-818B-ECE592E5EEDE}"/>
              </a:ext>
            </a:extLst>
          </p:cNvPr>
          <p:cNvSpPr/>
          <p:nvPr/>
        </p:nvSpPr>
        <p:spPr>
          <a:xfrm>
            <a:off x="3134717" y="4216400"/>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Content Placeholder 4">
            <a:extLst>
              <a:ext uri="{FF2B5EF4-FFF2-40B4-BE49-F238E27FC236}">
                <a16:creationId xmlns:a16="http://schemas.microsoft.com/office/drawing/2014/main" id="{849F63A2-0AB6-46C1-8085-BFEF22C63A2C}"/>
              </a:ext>
            </a:extLst>
          </p:cNvPr>
          <p:cNvSpPr txBox="1">
            <a:spLocks/>
          </p:cNvSpPr>
          <p:nvPr/>
        </p:nvSpPr>
        <p:spPr>
          <a:xfrm>
            <a:off x="1729184" y="4163143"/>
            <a:ext cx="1625600" cy="525614"/>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b="1" dirty="0"/>
              <a:t>V</a:t>
            </a:r>
            <a:r>
              <a:rPr lang="en-US" b="1" baseline="-25000" dirty="0"/>
              <a:t>1</a:t>
            </a:r>
          </a:p>
        </p:txBody>
      </p:sp>
    </p:spTree>
    <p:extLst>
      <p:ext uri="{BB962C8B-B14F-4D97-AF65-F5344CB8AC3E}">
        <p14:creationId xmlns:p14="http://schemas.microsoft.com/office/powerpoint/2010/main" val="20315964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EEA1-A093-8E46-9D82-7DB0B3100F76}"/>
              </a:ext>
            </a:extLst>
          </p:cNvPr>
          <p:cNvSpPr>
            <a:spLocks noGrp="1"/>
          </p:cNvSpPr>
          <p:nvPr>
            <p:ph type="title"/>
          </p:nvPr>
        </p:nvSpPr>
        <p:spPr/>
        <p:txBody>
          <a:bodyPr>
            <a:noAutofit/>
          </a:bodyPr>
          <a:lstStyle/>
          <a:p>
            <a:r>
              <a:rPr lang="en-US" dirty="0"/>
              <a:t>Generator</a:t>
            </a:r>
            <a:endParaRPr lang="en-US" dirty="0">
              <a:latin typeface="+mn-lt"/>
            </a:endParaRPr>
          </a:p>
        </p:txBody>
      </p:sp>
      <p:sp>
        <p:nvSpPr>
          <p:cNvPr id="6" name="Content Placeholder 5">
            <a:extLst>
              <a:ext uri="{FF2B5EF4-FFF2-40B4-BE49-F238E27FC236}">
                <a16:creationId xmlns:a16="http://schemas.microsoft.com/office/drawing/2014/main" id="{FF6BDDA9-611A-46F0-A2BF-59E937185806}"/>
              </a:ext>
            </a:extLst>
          </p:cNvPr>
          <p:cNvSpPr>
            <a:spLocks noGrp="1"/>
          </p:cNvSpPr>
          <p:nvPr>
            <p:ph idx="4294967295"/>
          </p:nvPr>
        </p:nvSpPr>
        <p:spPr>
          <a:xfrm>
            <a:off x="457200" y="1600200"/>
            <a:ext cx="8229600" cy="1209502"/>
          </a:xfrm>
        </p:spPr>
        <p:txBody>
          <a:bodyPr>
            <a:noAutofit/>
          </a:bodyPr>
          <a:lstStyle/>
          <a:p>
            <a:pPr marL="0" indent="0">
              <a:buNone/>
            </a:pPr>
            <a:r>
              <a:rPr lang="en-US" i="1" dirty="0"/>
              <a:t>Given a different input vector, generate a different output</a:t>
            </a:r>
          </a:p>
        </p:txBody>
      </p:sp>
      <p:sp>
        <p:nvSpPr>
          <p:cNvPr id="10" name="AutoShape 29">
            <a:extLst>
              <a:ext uri="{FF2B5EF4-FFF2-40B4-BE49-F238E27FC236}">
                <a16:creationId xmlns:a16="http://schemas.microsoft.com/office/drawing/2014/main" id="{FE0342DB-4111-5345-97A2-3A1A9E9D41E7}"/>
              </a:ext>
            </a:extLst>
          </p:cNvPr>
          <p:cNvSpPr>
            <a:spLocks noChangeArrowheads="1"/>
          </p:cNvSpPr>
          <p:nvPr/>
        </p:nvSpPr>
        <p:spPr bwMode="auto">
          <a:xfrm>
            <a:off x="3657600" y="4040188"/>
            <a:ext cx="1625600" cy="771525"/>
          </a:xfrm>
          <a:prstGeom prst="roundRect">
            <a:avLst>
              <a:gd name="adj" fmla="val 16667"/>
            </a:avLst>
          </a:prstGeom>
          <a:solidFill>
            <a:srgbClr val="003262"/>
          </a:solidFill>
          <a:ln>
            <a:noFill/>
          </a:ln>
        </p:spPr>
        <p:txBody>
          <a:bodyPr wrap="none" anchor="ctr">
            <a:noAutofit/>
          </a:bodyPr>
          <a:lstStyle>
            <a:lvl1pPr defTabSz="457200">
              <a:spcBef>
                <a:spcPct val="20000"/>
              </a:spcBef>
              <a:buClr>
                <a:schemeClr val="tx1"/>
              </a:buClr>
              <a:buFont typeface="Wingdings" panose="05000000000000000000" pitchFamily="2" charset="2"/>
              <a:buChar char="§"/>
              <a:defRPr sz="1600">
                <a:solidFill>
                  <a:srgbClr val="000000"/>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lr>
                <a:schemeClr val="tx1"/>
              </a:buClr>
              <a:buChar char="•"/>
              <a:defRPr sz="16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marL="1143000" indent="-228600" defTabSz="457200">
              <a:spcBef>
                <a:spcPct val="20000"/>
              </a:spcBef>
              <a:buClr>
                <a:schemeClr val="tx1"/>
              </a:buCl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marL="1600200" indent="-228600" defTabSz="457200">
              <a:spcBef>
                <a:spcPct val="20000"/>
              </a:spcBef>
              <a:buClr>
                <a:schemeClr val="tx1"/>
              </a:buClr>
              <a:buChar cha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marL="2057400" indent="-228600" defTabSz="457200">
              <a:spcBef>
                <a:spcPct val="20000"/>
              </a:spcBef>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marL="25146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marL="29718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marL="34290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marL="38862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algn="ctr" eaLnBrk="1" hangingPunct="1">
              <a:spcBef>
                <a:spcPct val="50000"/>
              </a:spcBef>
              <a:buClrTx/>
              <a:buFontTx/>
              <a:buNone/>
            </a:pPr>
            <a:r>
              <a:rPr lang="en-US" altLang="en-US" sz="2000" dirty="0">
                <a:solidFill>
                  <a:schemeClr val="bg1"/>
                </a:solidFill>
                <a:latin typeface="+mn-lt"/>
                <a:ea typeface="MS PGothic" panose="020B0600070205080204" pitchFamily="34" charset="-128"/>
              </a:rPr>
              <a:t>Generator</a:t>
            </a:r>
          </a:p>
        </p:txBody>
      </p:sp>
      <p:sp>
        <p:nvSpPr>
          <p:cNvPr id="3" name="Right Arrow 2">
            <a:extLst>
              <a:ext uri="{FF2B5EF4-FFF2-40B4-BE49-F238E27FC236}">
                <a16:creationId xmlns:a16="http://schemas.microsoft.com/office/drawing/2014/main" id="{C5369A0C-41ED-6945-B385-92BA642FF563}"/>
              </a:ext>
            </a:extLst>
          </p:cNvPr>
          <p:cNvSpPr/>
          <p:nvPr/>
        </p:nvSpPr>
        <p:spPr>
          <a:xfrm>
            <a:off x="5321300" y="4170364"/>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9" name="Picture 8">
            <a:extLst>
              <a:ext uri="{FF2B5EF4-FFF2-40B4-BE49-F238E27FC236}">
                <a16:creationId xmlns:a16="http://schemas.microsoft.com/office/drawing/2014/main" id="{5924F83B-D01A-314F-823C-777A4DC31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3254" y="3049588"/>
            <a:ext cx="2872014" cy="2513012"/>
          </a:xfrm>
          <a:prstGeom prst="rect">
            <a:avLst/>
          </a:prstGeom>
        </p:spPr>
      </p:pic>
      <p:sp>
        <p:nvSpPr>
          <p:cNvPr id="17" name="Right Arrow 16">
            <a:extLst>
              <a:ext uri="{FF2B5EF4-FFF2-40B4-BE49-F238E27FC236}">
                <a16:creationId xmlns:a16="http://schemas.microsoft.com/office/drawing/2014/main" id="{63526E7F-1790-4A48-818B-ECE592E5EEDE}"/>
              </a:ext>
            </a:extLst>
          </p:cNvPr>
          <p:cNvSpPr/>
          <p:nvPr/>
        </p:nvSpPr>
        <p:spPr>
          <a:xfrm>
            <a:off x="3134717" y="4216400"/>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Content Placeholder 4">
            <a:extLst>
              <a:ext uri="{FF2B5EF4-FFF2-40B4-BE49-F238E27FC236}">
                <a16:creationId xmlns:a16="http://schemas.microsoft.com/office/drawing/2014/main" id="{849F63A2-0AB6-46C1-8085-BFEF22C63A2C}"/>
              </a:ext>
            </a:extLst>
          </p:cNvPr>
          <p:cNvSpPr txBox="1">
            <a:spLocks/>
          </p:cNvSpPr>
          <p:nvPr/>
        </p:nvSpPr>
        <p:spPr>
          <a:xfrm>
            <a:off x="1729184" y="4163143"/>
            <a:ext cx="1625600" cy="525614"/>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b="1" dirty="0"/>
              <a:t>V</a:t>
            </a:r>
            <a:r>
              <a:rPr lang="en-US" b="1" baseline="-25000" dirty="0"/>
              <a:t>2</a:t>
            </a:r>
          </a:p>
        </p:txBody>
      </p:sp>
    </p:spTree>
    <p:extLst>
      <p:ext uri="{BB962C8B-B14F-4D97-AF65-F5344CB8AC3E}">
        <p14:creationId xmlns:p14="http://schemas.microsoft.com/office/powerpoint/2010/main" val="2466170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EEA1-A093-8E46-9D82-7DB0B3100F76}"/>
              </a:ext>
            </a:extLst>
          </p:cNvPr>
          <p:cNvSpPr>
            <a:spLocks noGrp="1"/>
          </p:cNvSpPr>
          <p:nvPr>
            <p:ph type="title"/>
          </p:nvPr>
        </p:nvSpPr>
        <p:spPr/>
        <p:txBody>
          <a:bodyPr>
            <a:noAutofit/>
          </a:bodyPr>
          <a:lstStyle/>
          <a:p>
            <a:r>
              <a:rPr lang="en-US" dirty="0"/>
              <a:t>Generator</a:t>
            </a:r>
            <a:endParaRPr lang="en-US" dirty="0">
              <a:latin typeface="+mn-lt"/>
            </a:endParaRPr>
          </a:p>
        </p:txBody>
      </p:sp>
      <p:sp>
        <p:nvSpPr>
          <p:cNvPr id="6" name="Content Placeholder 5">
            <a:extLst>
              <a:ext uri="{FF2B5EF4-FFF2-40B4-BE49-F238E27FC236}">
                <a16:creationId xmlns:a16="http://schemas.microsoft.com/office/drawing/2014/main" id="{FF6BDDA9-611A-46F0-A2BF-59E937185806}"/>
              </a:ext>
            </a:extLst>
          </p:cNvPr>
          <p:cNvSpPr>
            <a:spLocks noGrp="1"/>
          </p:cNvSpPr>
          <p:nvPr>
            <p:ph idx="4294967295"/>
          </p:nvPr>
        </p:nvSpPr>
        <p:spPr>
          <a:xfrm>
            <a:off x="457200" y="1600200"/>
            <a:ext cx="8229600" cy="654199"/>
          </a:xfrm>
        </p:spPr>
        <p:txBody>
          <a:bodyPr>
            <a:noAutofit/>
          </a:bodyPr>
          <a:lstStyle/>
          <a:p>
            <a:pPr marL="0" indent="0">
              <a:buNone/>
            </a:pPr>
            <a:r>
              <a:rPr lang="en-US" i="1" dirty="0"/>
              <a:t>Our input vector, then, contains the features</a:t>
            </a:r>
          </a:p>
        </p:txBody>
      </p:sp>
      <p:sp>
        <p:nvSpPr>
          <p:cNvPr id="10" name="AutoShape 29">
            <a:extLst>
              <a:ext uri="{FF2B5EF4-FFF2-40B4-BE49-F238E27FC236}">
                <a16:creationId xmlns:a16="http://schemas.microsoft.com/office/drawing/2014/main" id="{FE0342DB-4111-5345-97A2-3A1A9E9D41E7}"/>
              </a:ext>
            </a:extLst>
          </p:cNvPr>
          <p:cNvSpPr>
            <a:spLocks noChangeArrowheads="1"/>
          </p:cNvSpPr>
          <p:nvPr/>
        </p:nvSpPr>
        <p:spPr bwMode="auto">
          <a:xfrm>
            <a:off x="3657600" y="4038600"/>
            <a:ext cx="1625600" cy="771525"/>
          </a:xfrm>
          <a:prstGeom prst="roundRect">
            <a:avLst>
              <a:gd name="adj" fmla="val 16667"/>
            </a:avLst>
          </a:prstGeom>
          <a:solidFill>
            <a:srgbClr val="003262"/>
          </a:solidFill>
          <a:ln>
            <a:noFill/>
          </a:ln>
        </p:spPr>
        <p:txBody>
          <a:bodyPr wrap="none" anchor="ctr">
            <a:noAutofit/>
          </a:bodyPr>
          <a:lstStyle>
            <a:lvl1pPr defTabSz="457200">
              <a:spcBef>
                <a:spcPct val="20000"/>
              </a:spcBef>
              <a:buClr>
                <a:schemeClr val="tx1"/>
              </a:buClr>
              <a:buFont typeface="Wingdings" panose="05000000000000000000" pitchFamily="2" charset="2"/>
              <a:buChar char="§"/>
              <a:defRPr sz="1600">
                <a:solidFill>
                  <a:srgbClr val="000000"/>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lr>
                <a:schemeClr val="tx1"/>
              </a:buClr>
              <a:buChar char="•"/>
              <a:defRPr sz="16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marL="1143000" indent="-228600" defTabSz="457200">
              <a:spcBef>
                <a:spcPct val="20000"/>
              </a:spcBef>
              <a:buClr>
                <a:schemeClr val="tx1"/>
              </a:buCl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marL="1600200" indent="-228600" defTabSz="457200">
              <a:spcBef>
                <a:spcPct val="20000"/>
              </a:spcBef>
              <a:buClr>
                <a:schemeClr val="tx1"/>
              </a:buClr>
              <a:buChar cha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marL="2057400" indent="-228600" defTabSz="457200">
              <a:spcBef>
                <a:spcPct val="20000"/>
              </a:spcBef>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marL="25146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marL="29718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marL="34290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marL="38862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algn="ctr" eaLnBrk="1" hangingPunct="1">
              <a:spcBef>
                <a:spcPct val="50000"/>
              </a:spcBef>
              <a:buClrTx/>
              <a:buFontTx/>
              <a:buNone/>
            </a:pPr>
            <a:r>
              <a:rPr lang="en-US" altLang="en-US" sz="2000" dirty="0">
                <a:solidFill>
                  <a:schemeClr val="bg1"/>
                </a:solidFill>
                <a:latin typeface="+mn-lt"/>
                <a:ea typeface="MS PGothic" panose="020B0600070205080204" pitchFamily="34" charset="-128"/>
              </a:rPr>
              <a:t>Generator</a:t>
            </a:r>
          </a:p>
        </p:txBody>
      </p:sp>
      <p:sp>
        <p:nvSpPr>
          <p:cNvPr id="3" name="Right Arrow 2">
            <a:extLst>
              <a:ext uri="{FF2B5EF4-FFF2-40B4-BE49-F238E27FC236}">
                <a16:creationId xmlns:a16="http://schemas.microsoft.com/office/drawing/2014/main" id="{C5369A0C-41ED-6945-B385-92BA642FF563}"/>
              </a:ext>
            </a:extLst>
          </p:cNvPr>
          <p:cNvSpPr/>
          <p:nvPr/>
        </p:nvSpPr>
        <p:spPr>
          <a:xfrm>
            <a:off x="5321300" y="4168776"/>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itle 1">
            <a:extLst>
              <a:ext uri="{FF2B5EF4-FFF2-40B4-BE49-F238E27FC236}">
                <a16:creationId xmlns:a16="http://schemas.microsoft.com/office/drawing/2014/main" id="{13A852AD-8F48-BD4E-A3A6-E0ECC1DCC390}"/>
              </a:ext>
            </a:extLst>
          </p:cNvPr>
          <p:cNvSpPr txBox="1">
            <a:spLocks/>
          </p:cNvSpPr>
          <p:nvPr/>
        </p:nvSpPr>
        <p:spPr bwMode="auto">
          <a:xfrm>
            <a:off x="2149938" y="5817166"/>
            <a:ext cx="1507662" cy="5256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Features</a:t>
            </a:r>
          </a:p>
        </p:txBody>
      </p:sp>
      <p:cxnSp>
        <p:nvCxnSpPr>
          <p:cNvPr id="14" name="Straight Arrow Connector 13">
            <a:extLst>
              <a:ext uri="{FF2B5EF4-FFF2-40B4-BE49-F238E27FC236}">
                <a16:creationId xmlns:a16="http://schemas.microsoft.com/office/drawing/2014/main" id="{FDDE0AC9-890F-0542-9F25-776F14F6D7DD}"/>
              </a:ext>
            </a:extLst>
          </p:cNvPr>
          <p:cNvCxnSpPr>
            <a:cxnSpLocks/>
          </p:cNvCxnSpPr>
          <p:nvPr/>
        </p:nvCxnSpPr>
        <p:spPr>
          <a:xfrm flipH="1" flipV="1">
            <a:off x="2457285" y="4734266"/>
            <a:ext cx="446484" cy="1116012"/>
          </a:xfrm>
          <a:prstGeom prst="straightConnector1">
            <a:avLst/>
          </a:prstGeom>
          <a:ln w="15875">
            <a:solidFill>
              <a:srgbClr val="3B7EA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ight Arrow 16">
            <a:extLst>
              <a:ext uri="{FF2B5EF4-FFF2-40B4-BE49-F238E27FC236}">
                <a16:creationId xmlns:a16="http://schemas.microsoft.com/office/drawing/2014/main" id="{63526E7F-1790-4A48-818B-ECE592E5EEDE}"/>
              </a:ext>
            </a:extLst>
          </p:cNvPr>
          <p:cNvSpPr/>
          <p:nvPr/>
        </p:nvSpPr>
        <p:spPr>
          <a:xfrm>
            <a:off x="3134717" y="4214812"/>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Content Placeholder 4">
            <a:extLst>
              <a:ext uri="{FF2B5EF4-FFF2-40B4-BE49-F238E27FC236}">
                <a16:creationId xmlns:a16="http://schemas.microsoft.com/office/drawing/2014/main" id="{849F63A2-0AB6-46C1-8085-BFEF22C63A2C}"/>
              </a:ext>
            </a:extLst>
          </p:cNvPr>
          <p:cNvSpPr txBox="1">
            <a:spLocks/>
          </p:cNvSpPr>
          <p:nvPr/>
        </p:nvSpPr>
        <p:spPr>
          <a:xfrm>
            <a:off x="1729184" y="4161555"/>
            <a:ext cx="1625600" cy="525614"/>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b="1" dirty="0"/>
              <a:t>V</a:t>
            </a:r>
            <a:r>
              <a:rPr lang="en-US" b="1" baseline="-25000" dirty="0"/>
              <a:t>2</a:t>
            </a:r>
          </a:p>
        </p:txBody>
      </p:sp>
      <p:pic>
        <p:nvPicPr>
          <p:cNvPr id="11" name="Picture 10">
            <a:extLst>
              <a:ext uri="{FF2B5EF4-FFF2-40B4-BE49-F238E27FC236}">
                <a16:creationId xmlns:a16="http://schemas.microsoft.com/office/drawing/2014/main" id="{5924F83B-D01A-314F-823C-777A4DC31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3254" y="3049588"/>
            <a:ext cx="2872014" cy="2513012"/>
          </a:xfrm>
          <a:prstGeom prst="rect">
            <a:avLst/>
          </a:prstGeom>
        </p:spPr>
      </p:pic>
    </p:spTree>
    <p:extLst>
      <p:ext uri="{BB962C8B-B14F-4D97-AF65-F5344CB8AC3E}">
        <p14:creationId xmlns:p14="http://schemas.microsoft.com/office/powerpoint/2010/main" val="25459559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9F9AB27-9B96-4CB7-8560-83DC853048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9449" y="3009977"/>
            <a:ext cx="2555819" cy="2552624"/>
          </a:xfrm>
          <a:prstGeom prst="rect">
            <a:avLst/>
          </a:prstGeom>
        </p:spPr>
      </p:pic>
      <p:sp>
        <p:nvSpPr>
          <p:cNvPr id="2" name="Title 1">
            <a:extLst>
              <a:ext uri="{FF2B5EF4-FFF2-40B4-BE49-F238E27FC236}">
                <a16:creationId xmlns:a16="http://schemas.microsoft.com/office/drawing/2014/main" id="{AB87EEA1-A093-8E46-9D82-7DB0B3100F76}"/>
              </a:ext>
            </a:extLst>
          </p:cNvPr>
          <p:cNvSpPr>
            <a:spLocks noGrp="1"/>
          </p:cNvSpPr>
          <p:nvPr>
            <p:ph type="title"/>
          </p:nvPr>
        </p:nvSpPr>
        <p:spPr/>
        <p:txBody>
          <a:bodyPr>
            <a:noAutofit/>
          </a:bodyPr>
          <a:lstStyle/>
          <a:p>
            <a:r>
              <a:rPr lang="en-US" dirty="0"/>
              <a:t>Generator</a:t>
            </a:r>
            <a:endParaRPr lang="en-US" dirty="0">
              <a:latin typeface="+mn-lt"/>
            </a:endParaRPr>
          </a:p>
        </p:txBody>
      </p:sp>
      <p:sp>
        <p:nvSpPr>
          <p:cNvPr id="6" name="Content Placeholder 5">
            <a:extLst>
              <a:ext uri="{FF2B5EF4-FFF2-40B4-BE49-F238E27FC236}">
                <a16:creationId xmlns:a16="http://schemas.microsoft.com/office/drawing/2014/main" id="{FF6BDDA9-611A-46F0-A2BF-59E937185806}"/>
              </a:ext>
            </a:extLst>
          </p:cNvPr>
          <p:cNvSpPr>
            <a:spLocks noGrp="1"/>
          </p:cNvSpPr>
          <p:nvPr>
            <p:ph idx="4294967295"/>
          </p:nvPr>
        </p:nvSpPr>
        <p:spPr>
          <a:xfrm>
            <a:off x="457200" y="1600200"/>
            <a:ext cx="8229600" cy="1094232"/>
          </a:xfrm>
        </p:spPr>
        <p:txBody>
          <a:bodyPr>
            <a:noAutofit/>
          </a:bodyPr>
          <a:lstStyle/>
          <a:p>
            <a:pPr marL="0" indent="0">
              <a:buNone/>
            </a:pPr>
            <a:r>
              <a:rPr lang="en-US" i="1" dirty="0"/>
              <a:t>More precisely, a “vanilla” vector should give us a “vanilla” cat</a:t>
            </a:r>
          </a:p>
        </p:txBody>
      </p:sp>
      <p:sp>
        <p:nvSpPr>
          <p:cNvPr id="39" name="Content Placeholder 4">
            <a:extLst>
              <a:ext uri="{FF2B5EF4-FFF2-40B4-BE49-F238E27FC236}">
                <a16:creationId xmlns:a16="http://schemas.microsoft.com/office/drawing/2014/main" id="{E6E2505E-4ABE-404B-ADF6-F750C52BFF7D}"/>
              </a:ext>
            </a:extLst>
          </p:cNvPr>
          <p:cNvSpPr txBox="1">
            <a:spLocks/>
          </p:cNvSpPr>
          <p:nvPr/>
        </p:nvSpPr>
        <p:spPr>
          <a:xfrm>
            <a:off x="1729184" y="4161555"/>
            <a:ext cx="1625600" cy="525614"/>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b="1" dirty="0"/>
              <a:t>V</a:t>
            </a:r>
            <a:r>
              <a:rPr lang="en-US" b="1" baseline="-25000" dirty="0"/>
              <a:t>cat</a:t>
            </a:r>
          </a:p>
        </p:txBody>
      </p:sp>
      <p:sp>
        <p:nvSpPr>
          <p:cNvPr id="11" name="Title 1">
            <a:extLst>
              <a:ext uri="{FF2B5EF4-FFF2-40B4-BE49-F238E27FC236}">
                <a16:creationId xmlns:a16="http://schemas.microsoft.com/office/drawing/2014/main" id="{BBB26B39-B35A-4C40-8AAF-DF167F537378}"/>
              </a:ext>
            </a:extLst>
          </p:cNvPr>
          <p:cNvSpPr txBox="1">
            <a:spLocks/>
          </p:cNvSpPr>
          <p:nvPr/>
        </p:nvSpPr>
        <p:spPr bwMode="auto">
          <a:xfrm>
            <a:off x="6312458" y="5600776"/>
            <a:ext cx="2209800" cy="4190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Cat</a:t>
            </a:r>
          </a:p>
        </p:txBody>
      </p:sp>
      <p:sp>
        <p:nvSpPr>
          <p:cNvPr id="13" name="AutoShape 29">
            <a:extLst>
              <a:ext uri="{FF2B5EF4-FFF2-40B4-BE49-F238E27FC236}">
                <a16:creationId xmlns:a16="http://schemas.microsoft.com/office/drawing/2014/main" id="{FE0342DB-4111-5345-97A2-3A1A9E9D41E7}"/>
              </a:ext>
            </a:extLst>
          </p:cNvPr>
          <p:cNvSpPr>
            <a:spLocks noChangeArrowheads="1"/>
          </p:cNvSpPr>
          <p:nvPr/>
        </p:nvSpPr>
        <p:spPr bwMode="auto">
          <a:xfrm>
            <a:off x="3657600" y="4038600"/>
            <a:ext cx="1625600" cy="771525"/>
          </a:xfrm>
          <a:prstGeom prst="roundRect">
            <a:avLst>
              <a:gd name="adj" fmla="val 16667"/>
            </a:avLst>
          </a:prstGeom>
          <a:solidFill>
            <a:srgbClr val="003262"/>
          </a:solidFill>
          <a:ln>
            <a:noFill/>
          </a:ln>
        </p:spPr>
        <p:txBody>
          <a:bodyPr wrap="none" anchor="ctr">
            <a:noAutofit/>
          </a:bodyPr>
          <a:lstStyle>
            <a:lvl1pPr defTabSz="457200">
              <a:spcBef>
                <a:spcPct val="20000"/>
              </a:spcBef>
              <a:buClr>
                <a:schemeClr val="tx1"/>
              </a:buClr>
              <a:buFont typeface="Wingdings" panose="05000000000000000000" pitchFamily="2" charset="2"/>
              <a:buChar char="§"/>
              <a:defRPr sz="1600">
                <a:solidFill>
                  <a:srgbClr val="000000"/>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lr>
                <a:schemeClr val="tx1"/>
              </a:buClr>
              <a:buChar char="•"/>
              <a:defRPr sz="16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marL="1143000" indent="-228600" defTabSz="457200">
              <a:spcBef>
                <a:spcPct val="20000"/>
              </a:spcBef>
              <a:buClr>
                <a:schemeClr val="tx1"/>
              </a:buCl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marL="1600200" indent="-228600" defTabSz="457200">
              <a:spcBef>
                <a:spcPct val="20000"/>
              </a:spcBef>
              <a:buClr>
                <a:schemeClr val="tx1"/>
              </a:buClr>
              <a:buChar cha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marL="2057400" indent="-228600" defTabSz="457200">
              <a:spcBef>
                <a:spcPct val="20000"/>
              </a:spcBef>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marL="25146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marL="29718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marL="34290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marL="38862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algn="ctr" eaLnBrk="1" hangingPunct="1">
              <a:spcBef>
                <a:spcPct val="50000"/>
              </a:spcBef>
              <a:buClrTx/>
              <a:buFontTx/>
              <a:buNone/>
            </a:pPr>
            <a:r>
              <a:rPr lang="en-US" altLang="en-US" sz="2000" dirty="0">
                <a:solidFill>
                  <a:schemeClr val="bg1"/>
                </a:solidFill>
                <a:latin typeface="+mn-lt"/>
                <a:ea typeface="MS PGothic" panose="020B0600070205080204" pitchFamily="34" charset="-128"/>
              </a:rPr>
              <a:t>Generator</a:t>
            </a:r>
          </a:p>
        </p:txBody>
      </p:sp>
      <p:sp>
        <p:nvSpPr>
          <p:cNvPr id="14" name="Right Arrow 13">
            <a:extLst>
              <a:ext uri="{FF2B5EF4-FFF2-40B4-BE49-F238E27FC236}">
                <a16:creationId xmlns:a16="http://schemas.microsoft.com/office/drawing/2014/main" id="{C5369A0C-41ED-6945-B385-92BA642FF563}"/>
              </a:ext>
            </a:extLst>
          </p:cNvPr>
          <p:cNvSpPr/>
          <p:nvPr/>
        </p:nvSpPr>
        <p:spPr>
          <a:xfrm>
            <a:off x="5321300" y="4168776"/>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Right Arrow 14">
            <a:extLst>
              <a:ext uri="{FF2B5EF4-FFF2-40B4-BE49-F238E27FC236}">
                <a16:creationId xmlns:a16="http://schemas.microsoft.com/office/drawing/2014/main" id="{63526E7F-1790-4A48-818B-ECE592E5EEDE}"/>
              </a:ext>
            </a:extLst>
          </p:cNvPr>
          <p:cNvSpPr/>
          <p:nvPr/>
        </p:nvSpPr>
        <p:spPr>
          <a:xfrm>
            <a:off x="3134717" y="4214812"/>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1653545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EEA1-A093-8E46-9D82-7DB0B3100F76}"/>
              </a:ext>
            </a:extLst>
          </p:cNvPr>
          <p:cNvSpPr>
            <a:spLocks noGrp="1"/>
          </p:cNvSpPr>
          <p:nvPr>
            <p:ph type="title"/>
          </p:nvPr>
        </p:nvSpPr>
        <p:spPr/>
        <p:txBody>
          <a:bodyPr>
            <a:noAutofit/>
          </a:bodyPr>
          <a:lstStyle/>
          <a:p>
            <a:r>
              <a:rPr lang="en-US" dirty="0">
                <a:latin typeface="+mn-lt"/>
              </a:rPr>
              <a:t>Cat Algebra</a:t>
            </a:r>
          </a:p>
        </p:txBody>
      </p:sp>
      <p:sp>
        <p:nvSpPr>
          <p:cNvPr id="6" name="Content Placeholder 5">
            <a:extLst>
              <a:ext uri="{FF2B5EF4-FFF2-40B4-BE49-F238E27FC236}">
                <a16:creationId xmlns:a16="http://schemas.microsoft.com/office/drawing/2014/main" id="{FF6BDDA9-611A-46F0-A2BF-59E937185806}"/>
              </a:ext>
            </a:extLst>
          </p:cNvPr>
          <p:cNvSpPr>
            <a:spLocks noGrp="1"/>
          </p:cNvSpPr>
          <p:nvPr>
            <p:ph idx="4294967295"/>
          </p:nvPr>
        </p:nvSpPr>
        <p:spPr>
          <a:xfrm>
            <a:off x="457200" y="1600200"/>
            <a:ext cx="8229600" cy="654199"/>
          </a:xfrm>
        </p:spPr>
        <p:txBody>
          <a:bodyPr>
            <a:noAutofit/>
          </a:bodyPr>
          <a:lstStyle/>
          <a:p>
            <a:pPr marL="0" indent="0">
              <a:buNone/>
            </a:pPr>
            <a:r>
              <a:rPr lang="en-US" i="1" dirty="0"/>
              <a:t>Draw me a </a:t>
            </a:r>
            <a:r>
              <a:rPr lang="en-US" b="1" i="1" dirty="0"/>
              <a:t>Burmese</a:t>
            </a:r>
            <a:r>
              <a:rPr lang="en-US" i="1" dirty="0"/>
              <a:t> cat!</a:t>
            </a:r>
          </a:p>
        </p:txBody>
      </p:sp>
      <p:sp>
        <p:nvSpPr>
          <p:cNvPr id="39" name="Content Placeholder 4">
            <a:extLst>
              <a:ext uri="{FF2B5EF4-FFF2-40B4-BE49-F238E27FC236}">
                <a16:creationId xmlns:a16="http://schemas.microsoft.com/office/drawing/2014/main" id="{E6E2505E-4ABE-404B-ADF6-F750C52BFF7D}"/>
              </a:ext>
            </a:extLst>
          </p:cNvPr>
          <p:cNvSpPr txBox="1">
            <a:spLocks/>
          </p:cNvSpPr>
          <p:nvPr/>
        </p:nvSpPr>
        <p:spPr>
          <a:xfrm>
            <a:off x="289522" y="3571720"/>
            <a:ext cx="3073795" cy="525614"/>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b="1" dirty="0"/>
              <a:t>V</a:t>
            </a:r>
            <a:r>
              <a:rPr lang="en-US" sz="2400" b="1" baseline="-25000" dirty="0"/>
              <a:t>2 </a:t>
            </a:r>
            <a:r>
              <a:rPr lang="en-US" sz="2400" b="1" dirty="0"/>
              <a:t>= V</a:t>
            </a:r>
            <a:r>
              <a:rPr lang="en-US" sz="2400" b="1" baseline="-25000" dirty="0"/>
              <a:t>cat </a:t>
            </a:r>
            <a:r>
              <a:rPr lang="en-US" sz="2400" b="1" dirty="0"/>
              <a:t>+</a:t>
            </a:r>
            <a:r>
              <a:rPr lang="en-US" sz="2400" b="1" baseline="-25000" dirty="0"/>
              <a:t> </a:t>
            </a:r>
            <a:r>
              <a:rPr lang="en-US" sz="2400" b="1" dirty="0"/>
              <a:t>V</a:t>
            </a:r>
            <a:r>
              <a:rPr lang="en-US" sz="2400" b="1" baseline="-25000" dirty="0"/>
              <a:t>Burmese</a:t>
            </a:r>
          </a:p>
        </p:txBody>
      </p:sp>
      <p:sp>
        <p:nvSpPr>
          <p:cNvPr id="10" name="AutoShape 29">
            <a:extLst>
              <a:ext uri="{FF2B5EF4-FFF2-40B4-BE49-F238E27FC236}">
                <a16:creationId xmlns:a16="http://schemas.microsoft.com/office/drawing/2014/main" id="{FE0342DB-4111-5345-97A2-3A1A9E9D41E7}"/>
              </a:ext>
            </a:extLst>
          </p:cNvPr>
          <p:cNvSpPr>
            <a:spLocks noChangeArrowheads="1"/>
          </p:cNvSpPr>
          <p:nvPr/>
        </p:nvSpPr>
        <p:spPr bwMode="auto">
          <a:xfrm>
            <a:off x="3657600" y="3524248"/>
            <a:ext cx="1625600" cy="771525"/>
          </a:xfrm>
          <a:prstGeom prst="roundRect">
            <a:avLst>
              <a:gd name="adj" fmla="val 16667"/>
            </a:avLst>
          </a:prstGeom>
          <a:solidFill>
            <a:srgbClr val="003262"/>
          </a:solidFill>
          <a:ln>
            <a:noFill/>
          </a:ln>
        </p:spPr>
        <p:txBody>
          <a:bodyPr wrap="none" anchor="ctr">
            <a:noAutofit/>
          </a:bodyPr>
          <a:lstStyle>
            <a:lvl1pPr defTabSz="457200">
              <a:spcBef>
                <a:spcPct val="20000"/>
              </a:spcBef>
              <a:buClr>
                <a:schemeClr val="tx1"/>
              </a:buClr>
              <a:buFont typeface="Wingdings" panose="05000000000000000000" pitchFamily="2" charset="2"/>
              <a:buChar char="§"/>
              <a:defRPr sz="1600">
                <a:solidFill>
                  <a:srgbClr val="000000"/>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lr>
                <a:schemeClr val="tx1"/>
              </a:buClr>
              <a:buChar char="•"/>
              <a:defRPr sz="16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marL="1143000" indent="-228600" defTabSz="457200">
              <a:spcBef>
                <a:spcPct val="20000"/>
              </a:spcBef>
              <a:buClr>
                <a:schemeClr val="tx1"/>
              </a:buCl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marL="1600200" indent="-228600" defTabSz="457200">
              <a:spcBef>
                <a:spcPct val="20000"/>
              </a:spcBef>
              <a:buClr>
                <a:schemeClr val="tx1"/>
              </a:buClr>
              <a:buChar cha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marL="2057400" indent="-228600" defTabSz="457200">
              <a:spcBef>
                <a:spcPct val="20000"/>
              </a:spcBef>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marL="25146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marL="29718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marL="34290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marL="38862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algn="ctr" eaLnBrk="1" hangingPunct="1">
              <a:spcBef>
                <a:spcPct val="50000"/>
              </a:spcBef>
              <a:buClrTx/>
              <a:buFontTx/>
              <a:buNone/>
            </a:pPr>
            <a:r>
              <a:rPr lang="en-US" altLang="en-US" sz="2000" dirty="0">
                <a:solidFill>
                  <a:schemeClr val="bg1"/>
                </a:solidFill>
                <a:latin typeface="+mn-lt"/>
                <a:ea typeface="MS PGothic" panose="020B0600070205080204" pitchFamily="34" charset="-128"/>
              </a:rPr>
              <a:t>Generator</a:t>
            </a:r>
          </a:p>
        </p:txBody>
      </p:sp>
      <p:sp>
        <p:nvSpPr>
          <p:cNvPr id="3" name="Right Arrow 2">
            <a:extLst>
              <a:ext uri="{FF2B5EF4-FFF2-40B4-BE49-F238E27FC236}">
                <a16:creationId xmlns:a16="http://schemas.microsoft.com/office/drawing/2014/main" id="{C5369A0C-41ED-6945-B385-92BA642FF563}"/>
              </a:ext>
            </a:extLst>
          </p:cNvPr>
          <p:cNvSpPr/>
          <p:nvPr/>
        </p:nvSpPr>
        <p:spPr>
          <a:xfrm>
            <a:off x="5321300" y="3654424"/>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9" name="Picture 8">
            <a:extLst>
              <a:ext uri="{FF2B5EF4-FFF2-40B4-BE49-F238E27FC236}">
                <a16:creationId xmlns:a16="http://schemas.microsoft.com/office/drawing/2014/main" id="{5924F83B-D01A-314F-823C-777A4DC31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3254" y="2533648"/>
            <a:ext cx="2872014" cy="2513012"/>
          </a:xfrm>
          <a:prstGeom prst="rect">
            <a:avLst/>
          </a:prstGeom>
        </p:spPr>
      </p:pic>
      <p:cxnSp>
        <p:nvCxnSpPr>
          <p:cNvPr id="5" name="Straight Arrow Connector 4">
            <a:extLst>
              <a:ext uri="{FF2B5EF4-FFF2-40B4-BE49-F238E27FC236}">
                <a16:creationId xmlns:a16="http://schemas.microsoft.com/office/drawing/2014/main" id="{F832807E-BAFA-9A42-B398-57F69B89023F}"/>
              </a:ext>
            </a:extLst>
          </p:cNvPr>
          <p:cNvCxnSpPr>
            <a:cxnSpLocks/>
          </p:cNvCxnSpPr>
          <p:nvPr/>
        </p:nvCxnSpPr>
        <p:spPr>
          <a:xfrm flipV="1">
            <a:off x="1140619" y="4102214"/>
            <a:ext cx="315517" cy="1090612"/>
          </a:xfrm>
          <a:prstGeom prst="straightConnector1">
            <a:avLst/>
          </a:prstGeom>
          <a:ln w="15875">
            <a:solidFill>
              <a:srgbClr val="3B7EA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13A852AD-8F48-BD4E-A3A6-E0ECC1DCC390}"/>
              </a:ext>
            </a:extLst>
          </p:cNvPr>
          <p:cNvSpPr txBox="1">
            <a:spLocks/>
          </p:cNvSpPr>
          <p:nvPr/>
        </p:nvSpPr>
        <p:spPr bwMode="auto">
          <a:xfrm>
            <a:off x="2380886" y="5232474"/>
            <a:ext cx="1507662" cy="6541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Burmese features</a:t>
            </a:r>
          </a:p>
        </p:txBody>
      </p:sp>
      <p:sp>
        <p:nvSpPr>
          <p:cNvPr id="11" name="Title 1">
            <a:extLst>
              <a:ext uri="{FF2B5EF4-FFF2-40B4-BE49-F238E27FC236}">
                <a16:creationId xmlns:a16="http://schemas.microsoft.com/office/drawing/2014/main" id="{BBB26B39-B35A-4C40-8AAF-DF167F537378}"/>
              </a:ext>
            </a:extLst>
          </p:cNvPr>
          <p:cNvSpPr txBox="1">
            <a:spLocks/>
          </p:cNvSpPr>
          <p:nvPr/>
        </p:nvSpPr>
        <p:spPr bwMode="auto">
          <a:xfrm>
            <a:off x="5823254" y="5029200"/>
            <a:ext cx="2863545" cy="3428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Burmese cat</a:t>
            </a:r>
          </a:p>
        </p:txBody>
      </p:sp>
      <p:cxnSp>
        <p:nvCxnSpPr>
          <p:cNvPr id="14" name="Straight Arrow Connector 13">
            <a:extLst>
              <a:ext uri="{FF2B5EF4-FFF2-40B4-BE49-F238E27FC236}">
                <a16:creationId xmlns:a16="http://schemas.microsoft.com/office/drawing/2014/main" id="{FDDE0AC9-890F-0542-9F25-776F14F6D7DD}"/>
              </a:ext>
            </a:extLst>
          </p:cNvPr>
          <p:cNvCxnSpPr>
            <a:cxnSpLocks/>
          </p:cNvCxnSpPr>
          <p:nvPr/>
        </p:nvCxnSpPr>
        <p:spPr>
          <a:xfrm flipH="1" flipV="1">
            <a:off x="2553428" y="4116462"/>
            <a:ext cx="446484" cy="1116012"/>
          </a:xfrm>
          <a:prstGeom prst="straightConnector1">
            <a:avLst/>
          </a:prstGeom>
          <a:ln w="15875">
            <a:solidFill>
              <a:srgbClr val="3B7EA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E95F5992-BCDB-1E40-80AF-B77574615E4F}"/>
              </a:ext>
            </a:extLst>
          </p:cNvPr>
          <p:cNvSpPr txBox="1">
            <a:spLocks/>
          </p:cNvSpPr>
          <p:nvPr/>
        </p:nvSpPr>
        <p:spPr bwMode="auto">
          <a:xfrm>
            <a:off x="569120" y="5257800"/>
            <a:ext cx="1142999" cy="6352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Cat features</a:t>
            </a:r>
          </a:p>
        </p:txBody>
      </p:sp>
      <p:sp>
        <p:nvSpPr>
          <p:cNvPr id="17" name="Right Arrow 16">
            <a:extLst>
              <a:ext uri="{FF2B5EF4-FFF2-40B4-BE49-F238E27FC236}">
                <a16:creationId xmlns:a16="http://schemas.microsoft.com/office/drawing/2014/main" id="{63526E7F-1790-4A48-818B-ECE592E5EEDE}"/>
              </a:ext>
            </a:extLst>
          </p:cNvPr>
          <p:cNvSpPr/>
          <p:nvPr/>
        </p:nvSpPr>
        <p:spPr>
          <a:xfrm>
            <a:off x="3134717" y="3700460"/>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32368191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28E70-C608-F745-9556-94654FEB4589}"/>
              </a:ext>
            </a:extLst>
          </p:cNvPr>
          <p:cNvSpPr>
            <a:spLocks noGrp="1"/>
          </p:cNvSpPr>
          <p:nvPr>
            <p:ph type="title"/>
          </p:nvPr>
        </p:nvSpPr>
        <p:spPr/>
        <p:txBody>
          <a:bodyPr/>
          <a:lstStyle/>
          <a:p>
            <a:r>
              <a:rPr lang="en-US" dirty="0"/>
              <a:t>GAN Intuition</a:t>
            </a:r>
          </a:p>
        </p:txBody>
      </p:sp>
      <p:sp>
        <p:nvSpPr>
          <p:cNvPr id="3" name="Content Placeholder 2">
            <a:extLst>
              <a:ext uri="{FF2B5EF4-FFF2-40B4-BE49-F238E27FC236}">
                <a16:creationId xmlns:a16="http://schemas.microsoft.com/office/drawing/2014/main" id="{2B14FBBC-F1CA-6948-B586-D30427CEB996}"/>
              </a:ext>
            </a:extLst>
          </p:cNvPr>
          <p:cNvSpPr>
            <a:spLocks noGrp="1"/>
          </p:cNvSpPr>
          <p:nvPr>
            <p:ph idx="1"/>
          </p:nvPr>
        </p:nvSpPr>
        <p:spPr/>
        <p:txBody>
          <a:bodyPr/>
          <a:lstStyle/>
          <a:p>
            <a:r>
              <a:rPr lang="en-US" dirty="0"/>
              <a:t>Curriculum training</a:t>
            </a:r>
          </a:p>
          <a:p>
            <a:r>
              <a:rPr lang="en-US" dirty="0"/>
              <a:t>People: focus on the examples that are hard for us</a:t>
            </a:r>
          </a:p>
          <a:p>
            <a:r>
              <a:rPr lang="en-US" dirty="0"/>
              <a:t>Get better over time</a:t>
            </a:r>
          </a:p>
        </p:txBody>
      </p:sp>
    </p:spTree>
    <p:extLst>
      <p:ext uri="{BB962C8B-B14F-4D97-AF65-F5344CB8AC3E}">
        <p14:creationId xmlns:p14="http://schemas.microsoft.com/office/powerpoint/2010/main" val="14163760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1714-B361-5A4E-9EDA-5F1D76F9C9F0}"/>
              </a:ext>
            </a:extLst>
          </p:cNvPr>
          <p:cNvSpPr>
            <a:spLocks noGrp="1"/>
          </p:cNvSpPr>
          <p:nvPr>
            <p:ph type="title"/>
          </p:nvPr>
        </p:nvSpPr>
        <p:spPr/>
        <p:txBody>
          <a:bodyPr/>
          <a:lstStyle/>
          <a:p>
            <a:r>
              <a:rPr lang="en-US" dirty="0"/>
              <a:t>GANs (2014)</a:t>
            </a:r>
          </a:p>
        </p:txBody>
      </p:sp>
      <p:pic>
        <p:nvPicPr>
          <p:cNvPr id="5" name="Picture 4">
            <a:extLst>
              <a:ext uri="{FF2B5EF4-FFF2-40B4-BE49-F238E27FC236}">
                <a16:creationId xmlns:a16="http://schemas.microsoft.com/office/drawing/2014/main" id="{17F25B4E-4368-DF4C-A333-9F926753C0D0}"/>
              </a:ext>
            </a:extLst>
          </p:cNvPr>
          <p:cNvPicPr>
            <a:picLocks noChangeAspect="1"/>
          </p:cNvPicPr>
          <p:nvPr/>
        </p:nvPicPr>
        <p:blipFill rotWithShape="1">
          <a:blip r:embed="rId2">
            <a:extLst>
              <a:ext uri="{28A0092B-C50C-407E-A947-70E740481C1C}">
                <a14:useLocalDpi xmlns:a14="http://schemas.microsoft.com/office/drawing/2010/main" val="0"/>
              </a:ext>
            </a:extLst>
          </a:blip>
          <a:srcRect l="1876" t="3700" r="6172" b="3019"/>
          <a:stretch/>
        </p:blipFill>
        <p:spPr>
          <a:xfrm>
            <a:off x="1458063" y="1404850"/>
            <a:ext cx="6227874" cy="5257800"/>
          </a:xfrm>
          <a:prstGeom prst="rect">
            <a:avLst/>
          </a:prstGeom>
        </p:spPr>
      </p:pic>
    </p:spTree>
    <p:extLst>
      <p:ext uri="{BB962C8B-B14F-4D97-AF65-F5344CB8AC3E}">
        <p14:creationId xmlns:p14="http://schemas.microsoft.com/office/powerpoint/2010/main" val="18810767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72BDF-D406-B445-9E51-48F19396FD69}"/>
              </a:ext>
            </a:extLst>
          </p:cNvPr>
          <p:cNvSpPr>
            <a:spLocks noGrp="1"/>
          </p:cNvSpPr>
          <p:nvPr>
            <p:ph type="title"/>
          </p:nvPr>
        </p:nvSpPr>
        <p:spPr/>
        <p:txBody>
          <a:bodyPr/>
          <a:lstStyle/>
          <a:p>
            <a:r>
              <a:rPr lang="en-US" dirty="0"/>
              <a:t>Adversarial Training</a:t>
            </a:r>
          </a:p>
        </p:txBody>
      </p:sp>
      <p:sp>
        <p:nvSpPr>
          <p:cNvPr id="3" name="Content Placeholder 2">
            <a:extLst>
              <a:ext uri="{FF2B5EF4-FFF2-40B4-BE49-F238E27FC236}">
                <a16:creationId xmlns:a16="http://schemas.microsoft.com/office/drawing/2014/main" id="{3A9B13F2-E357-9C4A-A7B6-E7C7AB5E4D91}"/>
              </a:ext>
            </a:extLst>
          </p:cNvPr>
          <p:cNvSpPr>
            <a:spLocks noGrp="1"/>
          </p:cNvSpPr>
          <p:nvPr>
            <p:ph idx="1"/>
          </p:nvPr>
        </p:nvSpPr>
        <p:spPr>
          <a:xfrm>
            <a:off x="457200" y="1600201"/>
            <a:ext cx="8229600" cy="1828800"/>
          </a:xfrm>
        </p:spPr>
        <p:txBody>
          <a:bodyPr/>
          <a:lstStyle/>
          <a:p>
            <a:pPr marL="0" indent="0" algn="ctr">
              <a:buNone/>
            </a:pPr>
            <a:r>
              <a:rPr lang="en-US" dirty="0"/>
              <a:t>“Training the model in the worst case scenario, with the inputs chosen by an adversary”</a:t>
            </a:r>
          </a:p>
        </p:txBody>
      </p:sp>
      <p:sp>
        <p:nvSpPr>
          <p:cNvPr id="4" name="Content Placeholder 2">
            <a:extLst>
              <a:ext uri="{FF2B5EF4-FFF2-40B4-BE49-F238E27FC236}">
                <a16:creationId xmlns:a16="http://schemas.microsoft.com/office/drawing/2014/main" id="{5499B800-848C-484A-A197-8096544125E2}"/>
              </a:ext>
            </a:extLst>
          </p:cNvPr>
          <p:cNvSpPr txBox="1">
            <a:spLocks/>
          </p:cNvSpPr>
          <p:nvPr/>
        </p:nvSpPr>
        <p:spPr>
          <a:xfrm>
            <a:off x="457200" y="3657600"/>
            <a:ext cx="8229600" cy="2468563"/>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000" indent="-342000"/>
            <a:r>
              <a:rPr lang="en-US" sz="2800" dirty="0"/>
              <a:t>“Training the model in the worst case scenario, with the inputs chosen by an adversary”</a:t>
            </a:r>
          </a:p>
          <a:p>
            <a:pPr marL="342000" indent="-342000"/>
            <a:r>
              <a:rPr lang="en-US" sz="2800" dirty="0"/>
              <a:t>Two players: both are neural networks</a:t>
            </a:r>
          </a:p>
          <a:p>
            <a:pPr marL="342000" indent="-342000"/>
            <a:r>
              <a:rPr lang="en-US" sz="2800" dirty="0"/>
              <a:t>Worst-case input for one network is produced by another network</a:t>
            </a:r>
          </a:p>
        </p:txBody>
      </p:sp>
    </p:spTree>
    <p:extLst>
      <p:ext uri="{BB962C8B-B14F-4D97-AF65-F5344CB8AC3E}">
        <p14:creationId xmlns:p14="http://schemas.microsoft.com/office/powerpoint/2010/main" val="2713877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9B1C-BBCD-C147-B61C-54F4D172F1CE}"/>
              </a:ext>
            </a:extLst>
          </p:cNvPr>
          <p:cNvSpPr>
            <a:spLocks noGrp="1"/>
          </p:cNvSpPr>
          <p:nvPr>
            <p:ph type="title"/>
          </p:nvPr>
        </p:nvSpPr>
        <p:spPr/>
        <p:txBody>
          <a:bodyPr/>
          <a:lstStyle/>
          <a:p>
            <a:r>
              <a:rPr lang="en-US" dirty="0"/>
              <a:t>2018: Google TPUs</a:t>
            </a:r>
          </a:p>
        </p:txBody>
      </p:sp>
      <p:pic>
        <p:nvPicPr>
          <p:cNvPr id="5" name="Picture 4">
            <a:extLst>
              <a:ext uri="{FF2B5EF4-FFF2-40B4-BE49-F238E27FC236}">
                <a16:creationId xmlns:a16="http://schemas.microsoft.com/office/drawing/2014/main" id="{367C1847-AA82-AC41-B433-D777D79B0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491588"/>
            <a:ext cx="7315200" cy="5160223"/>
          </a:xfrm>
          <a:prstGeom prst="rect">
            <a:avLst/>
          </a:prstGeom>
        </p:spPr>
      </p:pic>
    </p:spTree>
    <p:extLst>
      <p:ext uri="{BB962C8B-B14F-4D97-AF65-F5344CB8AC3E}">
        <p14:creationId xmlns:p14="http://schemas.microsoft.com/office/powerpoint/2010/main" val="10901450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BE58-CE94-4449-A381-C74E58E5AAB6}"/>
              </a:ext>
            </a:extLst>
          </p:cNvPr>
          <p:cNvSpPr>
            <a:spLocks noGrp="1"/>
          </p:cNvSpPr>
          <p:nvPr>
            <p:ph type="title"/>
          </p:nvPr>
        </p:nvSpPr>
        <p:spPr/>
        <p:txBody>
          <a:bodyPr/>
          <a:lstStyle/>
          <a:p>
            <a:r>
              <a:rPr lang="en-US" dirty="0"/>
              <a:t>The Generator</a:t>
            </a:r>
          </a:p>
        </p:txBody>
      </p:sp>
      <p:sp>
        <p:nvSpPr>
          <p:cNvPr id="4" name="AutoShape 29">
            <a:extLst>
              <a:ext uri="{FF2B5EF4-FFF2-40B4-BE49-F238E27FC236}">
                <a16:creationId xmlns:a16="http://schemas.microsoft.com/office/drawing/2014/main" id="{27A8AD27-4817-454A-8912-F6CFC5279A9A}"/>
              </a:ext>
            </a:extLst>
          </p:cNvPr>
          <p:cNvSpPr>
            <a:spLocks noChangeArrowheads="1"/>
          </p:cNvSpPr>
          <p:nvPr/>
        </p:nvSpPr>
        <p:spPr bwMode="auto">
          <a:xfrm>
            <a:off x="2574925" y="3321050"/>
            <a:ext cx="2155825" cy="863600"/>
          </a:xfrm>
          <a:prstGeom prst="roundRect">
            <a:avLst>
              <a:gd name="adj" fmla="val 16667"/>
            </a:avLst>
          </a:prstGeom>
          <a:solidFill>
            <a:srgbClr val="003262"/>
          </a:solidFill>
          <a:ln>
            <a:noFill/>
          </a:ln>
        </p:spPr>
        <p:txBody>
          <a:bodyPr wrap="none" anchor="ctr">
            <a:noAutofit/>
          </a:bodyPr>
          <a:lstStyle>
            <a:lvl1pPr defTabSz="457200">
              <a:spcBef>
                <a:spcPct val="20000"/>
              </a:spcBef>
              <a:buClr>
                <a:schemeClr val="tx1"/>
              </a:buClr>
              <a:buFont typeface="Wingdings" panose="05000000000000000000" pitchFamily="2" charset="2"/>
              <a:buChar char="§"/>
              <a:defRPr sz="1600">
                <a:solidFill>
                  <a:srgbClr val="000000"/>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lr>
                <a:schemeClr val="tx1"/>
              </a:buClr>
              <a:buChar char="•"/>
              <a:defRPr sz="16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marL="1143000" indent="-228600" defTabSz="457200">
              <a:spcBef>
                <a:spcPct val="20000"/>
              </a:spcBef>
              <a:buClr>
                <a:schemeClr val="tx1"/>
              </a:buCl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marL="1600200" indent="-228600" defTabSz="457200">
              <a:spcBef>
                <a:spcPct val="20000"/>
              </a:spcBef>
              <a:buClr>
                <a:schemeClr val="tx1"/>
              </a:buClr>
              <a:buChar cha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marL="2057400" indent="-228600" defTabSz="457200">
              <a:spcBef>
                <a:spcPct val="20000"/>
              </a:spcBef>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marL="25146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marL="29718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marL="34290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marL="38862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algn="ctr" eaLnBrk="1" hangingPunct="1">
              <a:spcBef>
                <a:spcPct val="50000"/>
              </a:spcBef>
              <a:buClrTx/>
              <a:buFontTx/>
              <a:buNone/>
            </a:pPr>
            <a:r>
              <a:rPr lang="en-US" altLang="en-US" sz="2800" dirty="0">
                <a:solidFill>
                  <a:schemeClr val="bg1"/>
                </a:solidFill>
                <a:latin typeface="+mn-lt"/>
                <a:ea typeface="MS PGothic" panose="020B0600070205080204" pitchFamily="34" charset="-128"/>
              </a:rPr>
              <a:t>Generator</a:t>
            </a:r>
          </a:p>
        </p:txBody>
      </p:sp>
      <p:sp>
        <p:nvSpPr>
          <p:cNvPr id="5" name="Right Arrow 4">
            <a:extLst>
              <a:ext uri="{FF2B5EF4-FFF2-40B4-BE49-F238E27FC236}">
                <a16:creationId xmlns:a16="http://schemas.microsoft.com/office/drawing/2014/main" id="{F61B49A3-E6EA-D648-9B88-978A3AB117D8}"/>
              </a:ext>
            </a:extLst>
          </p:cNvPr>
          <p:cNvSpPr/>
          <p:nvPr/>
        </p:nvSpPr>
        <p:spPr>
          <a:xfrm>
            <a:off x="1812925" y="3543300"/>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Content Placeholder 4">
            <a:extLst>
              <a:ext uri="{FF2B5EF4-FFF2-40B4-BE49-F238E27FC236}">
                <a16:creationId xmlns:a16="http://schemas.microsoft.com/office/drawing/2014/main" id="{A899FC1A-4FFE-3C4D-8F7D-DF489AFD4B50}"/>
              </a:ext>
            </a:extLst>
          </p:cNvPr>
          <p:cNvSpPr txBox="1">
            <a:spLocks/>
          </p:cNvSpPr>
          <p:nvPr/>
        </p:nvSpPr>
        <p:spPr>
          <a:xfrm>
            <a:off x="381000" y="3409950"/>
            <a:ext cx="1431925" cy="685800"/>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Noise</a:t>
            </a:r>
            <a:endParaRPr lang="en-US" b="1" baseline="-25000" dirty="0"/>
          </a:p>
        </p:txBody>
      </p:sp>
      <p:sp>
        <p:nvSpPr>
          <p:cNvPr id="7" name="Right Arrow 6">
            <a:extLst>
              <a:ext uri="{FF2B5EF4-FFF2-40B4-BE49-F238E27FC236}">
                <a16:creationId xmlns:a16="http://schemas.microsoft.com/office/drawing/2014/main" id="{BD7D3D38-8E9D-A042-8C84-050D46E77191}"/>
              </a:ext>
            </a:extLst>
          </p:cNvPr>
          <p:cNvSpPr/>
          <p:nvPr/>
        </p:nvSpPr>
        <p:spPr>
          <a:xfrm>
            <a:off x="5035550" y="3502025"/>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4">
            <a:extLst>
              <a:ext uri="{FF2B5EF4-FFF2-40B4-BE49-F238E27FC236}">
                <a16:creationId xmlns:a16="http://schemas.microsoft.com/office/drawing/2014/main" id="{F42B9554-43F8-E64F-8558-47EBB5669021}"/>
              </a:ext>
            </a:extLst>
          </p:cNvPr>
          <p:cNvSpPr txBox="1">
            <a:spLocks/>
          </p:cNvSpPr>
          <p:nvPr/>
        </p:nvSpPr>
        <p:spPr>
          <a:xfrm>
            <a:off x="5749395" y="3368675"/>
            <a:ext cx="1501775" cy="685800"/>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Image</a:t>
            </a:r>
            <a:endParaRPr lang="en-US" b="1" baseline="-25000" dirty="0"/>
          </a:p>
        </p:txBody>
      </p:sp>
      <p:sp>
        <p:nvSpPr>
          <p:cNvPr id="9" name="Title 1">
            <a:extLst>
              <a:ext uri="{FF2B5EF4-FFF2-40B4-BE49-F238E27FC236}">
                <a16:creationId xmlns:a16="http://schemas.microsoft.com/office/drawing/2014/main" id="{187E5ED0-7249-784C-B3B8-2DC3FAA46AC7}"/>
              </a:ext>
            </a:extLst>
          </p:cNvPr>
          <p:cNvSpPr txBox="1">
            <a:spLocks/>
          </p:cNvSpPr>
          <p:nvPr/>
        </p:nvSpPr>
        <p:spPr bwMode="auto">
          <a:xfrm>
            <a:off x="5492750" y="4724400"/>
            <a:ext cx="2015067"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Hopefully, a realistic one!</a:t>
            </a:r>
          </a:p>
        </p:txBody>
      </p:sp>
    </p:spTree>
    <p:extLst>
      <p:ext uri="{BB962C8B-B14F-4D97-AF65-F5344CB8AC3E}">
        <p14:creationId xmlns:p14="http://schemas.microsoft.com/office/powerpoint/2010/main" val="27773143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BE58-CE94-4449-A381-C74E58E5AAB6}"/>
              </a:ext>
            </a:extLst>
          </p:cNvPr>
          <p:cNvSpPr>
            <a:spLocks noGrp="1"/>
          </p:cNvSpPr>
          <p:nvPr>
            <p:ph type="title"/>
          </p:nvPr>
        </p:nvSpPr>
        <p:spPr/>
        <p:txBody>
          <a:bodyPr>
            <a:noAutofit/>
          </a:bodyPr>
          <a:lstStyle/>
          <a:p>
            <a:r>
              <a:rPr lang="en-US" dirty="0">
                <a:latin typeface="+mn-lt"/>
              </a:rPr>
              <a:t>Generator Training</a:t>
            </a:r>
          </a:p>
        </p:txBody>
      </p:sp>
      <p:sp>
        <p:nvSpPr>
          <p:cNvPr id="9" name="Title 1">
            <a:extLst>
              <a:ext uri="{FF2B5EF4-FFF2-40B4-BE49-F238E27FC236}">
                <a16:creationId xmlns:a16="http://schemas.microsoft.com/office/drawing/2014/main" id="{187E5ED0-7249-784C-B3B8-2DC3FAA46AC7}"/>
              </a:ext>
            </a:extLst>
          </p:cNvPr>
          <p:cNvSpPr txBox="1">
            <a:spLocks/>
          </p:cNvSpPr>
          <p:nvPr/>
        </p:nvSpPr>
        <p:spPr bwMode="auto">
          <a:xfrm>
            <a:off x="5394325" y="4876800"/>
            <a:ext cx="2015067"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2000" dirty="0">
                <a:solidFill>
                  <a:prstClr val="black"/>
                </a:solidFill>
                <a:latin typeface="+mn-lt"/>
                <a:ea typeface="ＭＳ Ｐゴシック" panose="020B0600070205080204" pitchFamily="34" charset="-128"/>
              </a:rPr>
              <a:t>Add a loss function</a:t>
            </a:r>
          </a:p>
        </p:txBody>
      </p:sp>
      <p:sp>
        <p:nvSpPr>
          <p:cNvPr id="10" name="Right Arrow 9">
            <a:extLst>
              <a:ext uri="{FF2B5EF4-FFF2-40B4-BE49-F238E27FC236}">
                <a16:creationId xmlns:a16="http://schemas.microsoft.com/office/drawing/2014/main" id="{DFAC1AF9-11FE-AD45-BE08-6BAA47755E32}"/>
              </a:ext>
            </a:extLst>
          </p:cNvPr>
          <p:cNvSpPr/>
          <p:nvPr/>
        </p:nvSpPr>
        <p:spPr>
          <a:xfrm rot="12902636">
            <a:off x="4883643" y="4364038"/>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itle 1">
            <a:extLst>
              <a:ext uri="{FF2B5EF4-FFF2-40B4-BE49-F238E27FC236}">
                <a16:creationId xmlns:a16="http://schemas.microsoft.com/office/drawing/2014/main" id="{F04BC395-25D1-B140-B04A-97C2FE22E51A}"/>
              </a:ext>
            </a:extLst>
          </p:cNvPr>
          <p:cNvSpPr txBox="1">
            <a:spLocks/>
          </p:cNvSpPr>
          <p:nvPr/>
        </p:nvSpPr>
        <p:spPr bwMode="auto">
          <a:xfrm>
            <a:off x="3906308" y="4819263"/>
            <a:ext cx="1548342" cy="43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400" dirty="0">
                <a:solidFill>
                  <a:prstClr val="black"/>
                </a:solidFill>
                <a:latin typeface="+mn-lt"/>
                <a:ea typeface="ＭＳ Ｐゴシック" panose="020B0600070205080204" pitchFamily="34" charset="-128"/>
              </a:rPr>
              <a:t>Backprop</a:t>
            </a:r>
          </a:p>
        </p:txBody>
      </p:sp>
      <p:sp>
        <p:nvSpPr>
          <p:cNvPr id="14" name="Left Brace 13">
            <a:extLst>
              <a:ext uri="{FF2B5EF4-FFF2-40B4-BE49-F238E27FC236}">
                <a16:creationId xmlns:a16="http://schemas.microsoft.com/office/drawing/2014/main" id="{C86D46E4-9238-4545-9FDD-0EB132C5935C}"/>
              </a:ext>
            </a:extLst>
          </p:cNvPr>
          <p:cNvSpPr/>
          <p:nvPr/>
        </p:nvSpPr>
        <p:spPr>
          <a:xfrm rot="5400000">
            <a:off x="3614234" y="-648785"/>
            <a:ext cx="642356" cy="6911976"/>
          </a:xfrm>
          <a:prstGeom prst="leftBrace">
            <a:avLst/>
          </a:prstGeom>
          <a:ln w="15875">
            <a:solidFill>
              <a:srgbClr val="3B7EA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dirty="0"/>
          </a:p>
        </p:txBody>
      </p:sp>
      <p:sp>
        <p:nvSpPr>
          <p:cNvPr id="15" name="Title 1">
            <a:extLst>
              <a:ext uri="{FF2B5EF4-FFF2-40B4-BE49-F238E27FC236}">
                <a16:creationId xmlns:a16="http://schemas.microsoft.com/office/drawing/2014/main" id="{177E3673-7FDC-E94A-A82A-1EE23592317F}"/>
              </a:ext>
            </a:extLst>
          </p:cNvPr>
          <p:cNvSpPr txBox="1">
            <a:spLocks/>
          </p:cNvSpPr>
          <p:nvPr/>
        </p:nvSpPr>
        <p:spPr bwMode="auto">
          <a:xfrm>
            <a:off x="2574924" y="4184650"/>
            <a:ext cx="2155825" cy="43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400" dirty="0">
                <a:solidFill>
                  <a:prstClr val="black"/>
                </a:solidFill>
                <a:latin typeface="+mn-lt"/>
                <a:ea typeface="ＭＳ Ｐゴシック" panose="020B0600070205080204" pitchFamily="34" charset="-128"/>
              </a:rPr>
              <a:t>Adjust weights</a:t>
            </a:r>
          </a:p>
        </p:txBody>
      </p:sp>
      <p:sp>
        <p:nvSpPr>
          <p:cNvPr id="16" name="AutoShape 29">
            <a:extLst>
              <a:ext uri="{FF2B5EF4-FFF2-40B4-BE49-F238E27FC236}">
                <a16:creationId xmlns:a16="http://schemas.microsoft.com/office/drawing/2014/main" id="{42C9360D-344B-4BD9-AF91-85A759881F9F}"/>
              </a:ext>
            </a:extLst>
          </p:cNvPr>
          <p:cNvSpPr>
            <a:spLocks noChangeArrowheads="1"/>
          </p:cNvSpPr>
          <p:nvPr/>
        </p:nvSpPr>
        <p:spPr bwMode="auto">
          <a:xfrm>
            <a:off x="2574925" y="3321050"/>
            <a:ext cx="2155825" cy="863600"/>
          </a:xfrm>
          <a:prstGeom prst="roundRect">
            <a:avLst>
              <a:gd name="adj" fmla="val 16667"/>
            </a:avLst>
          </a:prstGeom>
          <a:solidFill>
            <a:srgbClr val="003262"/>
          </a:solidFill>
          <a:ln>
            <a:noFill/>
          </a:ln>
        </p:spPr>
        <p:txBody>
          <a:bodyPr wrap="none" anchor="ctr">
            <a:noAutofit/>
          </a:bodyPr>
          <a:lstStyle>
            <a:lvl1pPr defTabSz="457200">
              <a:spcBef>
                <a:spcPct val="20000"/>
              </a:spcBef>
              <a:buClr>
                <a:schemeClr val="tx1"/>
              </a:buClr>
              <a:buFont typeface="Wingdings" panose="05000000000000000000" pitchFamily="2" charset="2"/>
              <a:buChar char="§"/>
              <a:defRPr sz="1600">
                <a:solidFill>
                  <a:srgbClr val="000000"/>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lr>
                <a:schemeClr val="tx1"/>
              </a:buClr>
              <a:buChar char="•"/>
              <a:defRPr sz="16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marL="1143000" indent="-228600" defTabSz="457200">
              <a:spcBef>
                <a:spcPct val="20000"/>
              </a:spcBef>
              <a:buClr>
                <a:schemeClr val="tx1"/>
              </a:buCl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marL="1600200" indent="-228600" defTabSz="457200">
              <a:spcBef>
                <a:spcPct val="20000"/>
              </a:spcBef>
              <a:buClr>
                <a:schemeClr val="tx1"/>
              </a:buClr>
              <a:buChar cha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marL="2057400" indent="-228600" defTabSz="457200">
              <a:spcBef>
                <a:spcPct val="20000"/>
              </a:spcBef>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marL="25146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marL="29718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marL="34290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marL="38862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algn="ctr" eaLnBrk="1" hangingPunct="1">
              <a:spcBef>
                <a:spcPct val="50000"/>
              </a:spcBef>
              <a:buClrTx/>
              <a:buFontTx/>
              <a:buNone/>
            </a:pPr>
            <a:r>
              <a:rPr lang="en-US" altLang="en-US" sz="2800" dirty="0">
                <a:solidFill>
                  <a:schemeClr val="bg1"/>
                </a:solidFill>
                <a:latin typeface="+mn-lt"/>
                <a:ea typeface="MS PGothic" panose="020B0600070205080204" pitchFamily="34" charset="-128"/>
              </a:rPr>
              <a:t>Generator</a:t>
            </a:r>
          </a:p>
        </p:txBody>
      </p:sp>
      <p:sp>
        <p:nvSpPr>
          <p:cNvPr id="17" name="Right Arrow 4">
            <a:extLst>
              <a:ext uri="{FF2B5EF4-FFF2-40B4-BE49-F238E27FC236}">
                <a16:creationId xmlns:a16="http://schemas.microsoft.com/office/drawing/2014/main" id="{B0FEA1D1-C335-4FE0-83C0-5F14D8C11485}"/>
              </a:ext>
            </a:extLst>
          </p:cNvPr>
          <p:cNvSpPr/>
          <p:nvPr/>
        </p:nvSpPr>
        <p:spPr>
          <a:xfrm>
            <a:off x="1812925" y="3543300"/>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Content Placeholder 4">
            <a:extLst>
              <a:ext uri="{FF2B5EF4-FFF2-40B4-BE49-F238E27FC236}">
                <a16:creationId xmlns:a16="http://schemas.microsoft.com/office/drawing/2014/main" id="{C289E1A7-3390-47DF-A484-069151F1044F}"/>
              </a:ext>
            </a:extLst>
          </p:cNvPr>
          <p:cNvSpPr txBox="1">
            <a:spLocks/>
          </p:cNvSpPr>
          <p:nvPr/>
        </p:nvSpPr>
        <p:spPr>
          <a:xfrm>
            <a:off x="381000" y="3409950"/>
            <a:ext cx="1431925" cy="685800"/>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Noise</a:t>
            </a:r>
            <a:endParaRPr lang="en-US" b="1" baseline="-25000" dirty="0"/>
          </a:p>
        </p:txBody>
      </p:sp>
      <p:sp>
        <p:nvSpPr>
          <p:cNvPr id="19" name="Right Arrow 6">
            <a:extLst>
              <a:ext uri="{FF2B5EF4-FFF2-40B4-BE49-F238E27FC236}">
                <a16:creationId xmlns:a16="http://schemas.microsoft.com/office/drawing/2014/main" id="{AB3C507B-48D8-4CB9-B27D-FFF17173EC5C}"/>
              </a:ext>
            </a:extLst>
          </p:cNvPr>
          <p:cNvSpPr/>
          <p:nvPr/>
        </p:nvSpPr>
        <p:spPr>
          <a:xfrm>
            <a:off x="5035550" y="3502025"/>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Content Placeholder 4">
            <a:extLst>
              <a:ext uri="{FF2B5EF4-FFF2-40B4-BE49-F238E27FC236}">
                <a16:creationId xmlns:a16="http://schemas.microsoft.com/office/drawing/2014/main" id="{F2A85F37-257F-427C-A059-DB91A18E327A}"/>
              </a:ext>
            </a:extLst>
          </p:cNvPr>
          <p:cNvSpPr txBox="1">
            <a:spLocks/>
          </p:cNvSpPr>
          <p:nvPr/>
        </p:nvSpPr>
        <p:spPr>
          <a:xfrm>
            <a:off x="5749395" y="3368675"/>
            <a:ext cx="1501775" cy="685800"/>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Image</a:t>
            </a:r>
            <a:endParaRPr lang="en-US" b="1" baseline="-25000" dirty="0"/>
          </a:p>
        </p:txBody>
      </p:sp>
      <p:sp>
        <p:nvSpPr>
          <p:cNvPr id="21" name="Title 1">
            <a:extLst>
              <a:ext uri="{FF2B5EF4-FFF2-40B4-BE49-F238E27FC236}">
                <a16:creationId xmlns:a16="http://schemas.microsoft.com/office/drawing/2014/main" id="{BF441468-1737-4ACB-B5EA-3919B36B4B9B}"/>
              </a:ext>
            </a:extLst>
          </p:cNvPr>
          <p:cNvSpPr txBox="1">
            <a:spLocks/>
          </p:cNvSpPr>
          <p:nvPr/>
        </p:nvSpPr>
        <p:spPr bwMode="auto">
          <a:xfrm>
            <a:off x="3280796" y="2006213"/>
            <a:ext cx="1309232" cy="41602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Repeat</a:t>
            </a:r>
          </a:p>
        </p:txBody>
      </p:sp>
    </p:spTree>
    <p:extLst>
      <p:ext uri="{BB962C8B-B14F-4D97-AF65-F5344CB8AC3E}">
        <p14:creationId xmlns:p14="http://schemas.microsoft.com/office/powerpoint/2010/main" val="7153061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BE58-CE94-4449-A381-C74E58E5AAB6}"/>
              </a:ext>
            </a:extLst>
          </p:cNvPr>
          <p:cNvSpPr>
            <a:spLocks noGrp="1"/>
          </p:cNvSpPr>
          <p:nvPr>
            <p:ph type="title"/>
          </p:nvPr>
        </p:nvSpPr>
        <p:spPr/>
        <p:txBody>
          <a:bodyPr>
            <a:noAutofit/>
          </a:bodyPr>
          <a:lstStyle/>
          <a:p>
            <a:r>
              <a:rPr lang="en-US" dirty="0"/>
              <a:t>Add Discriminator</a:t>
            </a:r>
          </a:p>
        </p:txBody>
      </p:sp>
      <p:sp>
        <p:nvSpPr>
          <p:cNvPr id="9" name="Title 1">
            <a:extLst>
              <a:ext uri="{FF2B5EF4-FFF2-40B4-BE49-F238E27FC236}">
                <a16:creationId xmlns:a16="http://schemas.microsoft.com/office/drawing/2014/main" id="{187E5ED0-7249-784C-B3B8-2DC3FAA46AC7}"/>
              </a:ext>
            </a:extLst>
          </p:cNvPr>
          <p:cNvSpPr txBox="1">
            <a:spLocks/>
          </p:cNvSpPr>
          <p:nvPr/>
        </p:nvSpPr>
        <p:spPr bwMode="auto">
          <a:xfrm>
            <a:off x="5454650" y="5651501"/>
            <a:ext cx="2443162" cy="5206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A trainable loss function</a:t>
            </a:r>
          </a:p>
        </p:txBody>
      </p:sp>
      <p:sp>
        <p:nvSpPr>
          <p:cNvPr id="16" name="AutoShape 29">
            <a:extLst>
              <a:ext uri="{FF2B5EF4-FFF2-40B4-BE49-F238E27FC236}">
                <a16:creationId xmlns:a16="http://schemas.microsoft.com/office/drawing/2014/main" id="{04D3AE6B-34D4-4848-984D-3DA8675EFB49}"/>
              </a:ext>
            </a:extLst>
          </p:cNvPr>
          <p:cNvSpPr>
            <a:spLocks noChangeArrowheads="1"/>
          </p:cNvSpPr>
          <p:nvPr/>
        </p:nvSpPr>
        <p:spPr bwMode="auto">
          <a:xfrm>
            <a:off x="5492750" y="4573588"/>
            <a:ext cx="2405062" cy="863600"/>
          </a:xfrm>
          <a:prstGeom prst="roundRect">
            <a:avLst>
              <a:gd name="adj" fmla="val 16667"/>
            </a:avLst>
          </a:prstGeom>
          <a:solidFill>
            <a:srgbClr val="003262"/>
          </a:solidFill>
          <a:ln>
            <a:noFill/>
          </a:ln>
        </p:spPr>
        <p:txBody>
          <a:bodyPr wrap="none" anchor="ctr">
            <a:noAutofit/>
          </a:bodyPr>
          <a:lstStyle>
            <a:lvl1pPr defTabSz="457200">
              <a:spcBef>
                <a:spcPct val="20000"/>
              </a:spcBef>
              <a:buClr>
                <a:schemeClr val="tx1"/>
              </a:buClr>
              <a:buFont typeface="Wingdings" panose="05000000000000000000" pitchFamily="2" charset="2"/>
              <a:buChar char="§"/>
              <a:defRPr sz="1600">
                <a:solidFill>
                  <a:srgbClr val="000000"/>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lr>
                <a:schemeClr val="tx1"/>
              </a:buClr>
              <a:buChar char="•"/>
              <a:defRPr sz="16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marL="1143000" indent="-228600" defTabSz="457200">
              <a:spcBef>
                <a:spcPct val="20000"/>
              </a:spcBef>
              <a:buClr>
                <a:schemeClr val="tx1"/>
              </a:buCl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marL="1600200" indent="-228600" defTabSz="457200">
              <a:spcBef>
                <a:spcPct val="20000"/>
              </a:spcBef>
              <a:buClr>
                <a:schemeClr val="tx1"/>
              </a:buClr>
              <a:buChar cha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marL="2057400" indent="-228600" defTabSz="457200">
              <a:spcBef>
                <a:spcPct val="20000"/>
              </a:spcBef>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marL="25146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marL="29718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marL="34290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marL="38862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algn="ctr" eaLnBrk="1" hangingPunct="1">
              <a:spcBef>
                <a:spcPct val="50000"/>
              </a:spcBef>
              <a:buClrTx/>
              <a:buFontTx/>
              <a:buNone/>
            </a:pPr>
            <a:r>
              <a:rPr lang="en-US" altLang="en-US" sz="2800" dirty="0">
                <a:solidFill>
                  <a:schemeClr val="bg1"/>
                </a:solidFill>
                <a:latin typeface="+mn-lt"/>
                <a:ea typeface="MS PGothic" panose="020B0600070205080204" pitchFamily="34" charset="-128"/>
              </a:rPr>
              <a:t>Discriminator</a:t>
            </a:r>
          </a:p>
        </p:txBody>
      </p:sp>
      <p:sp>
        <p:nvSpPr>
          <p:cNvPr id="17" name="Right Arrow 16">
            <a:extLst>
              <a:ext uri="{FF2B5EF4-FFF2-40B4-BE49-F238E27FC236}">
                <a16:creationId xmlns:a16="http://schemas.microsoft.com/office/drawing/2014/main" id="{F8A24711-C7F8-2C4E-ACC5-7720D31403C3}"/>
              </a:ext>
            </a:extLst>
          </p:cNvPr>
          <p:cNvSpPr/>
          <p:nvPr/>
        </p:nvSpPr>
        <p:spPr>
          <a:xfrm rot="5400000">
            <a:off x="6299128" y="4039395"/>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Right Arrow 9">
            <a:extLst>
              <a:ext uri="{FF2B5EF4-FFF2-40B4-BE49-F238E27FC236}">
                <a16:creationId xmlns:a16="http://schemas.microsoft.com/office/drawing/2014/main" id="{93C9894E-1321-4A4D-A0DE-EA460467D2B7}"/>
              </a:ext>
            </a:extLst>
          </p:cNvPr>
          <p:cNvSpPr/>
          <p:nvPr/>
        </p:nvSpPr>
        <p:spPr>
          <a:xfrm rot="12902636">
            <a:off x="4883643" y="4364038"/>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Title 1">
            <a:extLst>
              <a:ext uri="{FF2B5EF4-FFF2-40B4-BE49-F238E27FC236}">
                <a16:creationId xmlns:a16="http://schemas.microsoft.com/office/drawing/2014/main" id="{C20CE738-B020-4383-9D01-4E40650B1C6B}"/>
              </a:ext>
            </a:extLst>
          </p:cNvPr>
          <p:cNvSpPr txBox="1">
            <a:spLocks/>
          </p:cNvSpPr>
          <p:nvPr/>
        </p:nvSpPr>
        <p:spPr bwMode="auto">
          <a:xfrm>
            <a:off x="3906308" y="4819263"/>
            <a:ext cx="1548342" cy="43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400" dirty="0">
                <a:solidFill>
                  <a:prstClr val="black"/>
                </a:solidFill>
                <a:latin typeface="+mn-lt"/>
                <a:ea typeface="ＭＳ Ｐゴシック" panose="020B0600070205080204" pitchFamily="34" charset="-128"/>
              </a:rPr>
              <a:t>Backprop</a:t>
            </a:r>
          </a:p>
        </p:txBody>
      </p:sp>
      <p:sp>
        <p:nvSpPr>
          <p:cNvPr id="20" name="Title 1">
            <a:extLst>
              <a:ext uri="{FF2B5EF4-FFF2-40B4-BE49-F238E27FC236}">
                <a16:creationId xmlns:a16="http://schemas.microsoft.com/office/drawing/2014/main" id="{C546CAA3-D757-44C0-A673-9142F8FE3524}"/>
              </a:ext>
            </a:extLst>
          </p:cNvPr>
          <p:cNvSpPr txBox="1">
            <a:spLocks/>
          </p:cNvSpPr>
          <p:nvPr/>
        </p:nvSpPr>
        <p:spPr bwMode="auto">
          <a:xfrm>
            <a:off x="3280796" y="2006213"/>
            <a:ext cx="1309232" cy="41602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Repeat</a:t>
            </a:r>
          </a:p>
        </p:txBody>
      </p:sp>
      <p:sp>
        <p:nvSpPr>
          <p:cNvPr id="21" name="Left Brace 20">
            <a:extLst>
              <a:ext uri="{FF2B5EF4-FFF2-40B4-BE49-F238E27FC236}">
                <a16:creationId xmlns:a16="http://schemas.microsoft.com/office/drawing/2014/main" id="{E403A982-D933-4F02-B3E6-78E7A1737BF9}"/>
              </a:ext>
            </a:extLst>
          </p:cNvPr>
          <p:cNvSpPr/>
          <p:nvPr/>
        </p:nvSpPr>
        <p:spPr>
          <a:xfrm rot="5400000">
            <a:off x="3614234" y="-648785"/>
            <a:ext cx="642356" cy="6911976"/>
          </a:xfrm>
          <a:prstGeom prst="leftBrace">
            <a:avLst/>
          </a:prstGeom>
          <a:ln w="15875">
            <a:solidFill>
              <a:srgbClr val="3B7EA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dirty="0"/>
          </a:p>
        </p:txBody>
      </p:sp>
      <p:sp>
        <p:nvSpPr>
          <p:cNvPr id="23" name="AutoShape 29">
            <a:extLst>
              <a:ext uri="{FF2B5EF4-FFF2-40B4-BE49-F238E27FC236}">
                <a16:creationId xmlns:a16="http://schemas.microsoft.com/office/drawing/2014/main" id="{28A117C9-0554-4EF5-AD9B-A949AFF75394}"/>
              </a:ext>
            </a:extLst>
          </p:cNvPr>
          <p:cNvSpPr>
            <a:spLocks noChangeArrowheads="1"/>
          </p:cNvSpPr>
          <p:nvPr/>
        </p:nvSpPr>
        <p:spPr bwMode="auto">
          <a:xfrm>
            <a:off x="2574925" y="3321050"/>
            <a:ext cx="2155825" cy="863600"/>
          </a:xfrm>
          <a:prstGeom prst="roundRect">
            <a:avLst>
              <a:gd name="adj" fmla="val 16667"/>
            </a:avLst>
          </a:prstGeom>
          <a:solidFill>
            <a:srgbClr val="003262"/>
          </a:solidFill>
          <a:ln>
            <a:noFill/>
          </a:ln>
        </p:spPr>
        <p:txBody>
          <a:bodyPr wrap="none" anchor="ctr">
            <a:noAutofit/>
          </a:bodyPr>
          <a:lstStyle>
            <a:lvl1pPr defTabSz="457200">
              <a:spcBef>
                <a:spcPct val="20000"/>
              </a:spcBef>
              <a:buClr>
                <a:schemeClr val="tx1"/>
              </a:buClr>
              <a:buFont typeface="Wingdings" panose="05000000000000000000" pitchFamily="2" charset="2"/>
              <a:buChar char="§"/>
              <a:defRPr sz="1600">
                <a:solidFill>
                  <a:srgbClr val="000000"/>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lr>
                <a:schemeClr val="tx1"/>
              </a:buClr>
              <a:buChar char="•"/>
              <a:defRPr sz="16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marL="1143000" indent="-228600" defTabSz="457200">
              <a:spcBef>
                <a:spcPct val="20000"/>
              </a:spcBef>
              <a:buClr>
                <a:schemeClr val="tx1"/>
              </a:buCl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marL="1600200" indent="-228600" defTabSz="457200">
              <a:spcBef>
                <a:spcPct val="20000"/>
              </a:spcBef>
              <a:buClr>
                <a:schemeClr val="tx1"/>
              </a:buClr>
              <a:buChar cha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marL="2057400" indent="-228600" defTabSz="457200">
              <a:spcBef>
                <a:spcPct val="20000"/>
              </a:spcBef>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marL="25146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marL="29718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marL="34290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marL="38862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algn="ctr" eaLnBrk="1" hangingPunct="1">
              <a:spcBef>
                <a:spcPct val="50000"/>
              </a:spcBef>
              <a:buClrTx/>
              <a:buFontTx/>
              <a:buNone/>
            </a:pPr>
            <a:r>
              <a:rPr lang="en-US" altLang="en-US" sz="2800" dirty="0">
                <a:solidFill>
                  <a:schemeClr val="bg1"/>
                </a:solidFill>
                <a:latin typeface="+mn-lt"/>
                <a:ea typeface="MS PGothic" panose="020B0600070205080204" pitchFamily="34" charset="-128"/>
              </a:rPr>
              <a:t>Generator</a:t>
            </a:r>
          </a:p>
        </p:txBody>
      </p:sp>
      <p:sp>
        <p:nvSpPr>
          <p:cNvPr id="24" name="Right Arrow 4">
            <a:extLst>
              <a:ext uri="{FF2B5EF4-FFF2-40B4-BE49-F238E27FC236}">
                <a16:creationId xmlns:a16="http://schemas.microsoft.com/office/drawing/2014/main" id="{4C48650F-07DD-4B58-86C9-163F91313A25}"/>
              </a:ext>
            </a:extLst>
          </p:cNvPr>
          <p:cNvSpPr/>
          <p:nvPr/>
        </p:nvSpPr>
        <p:spPr>
          <a:xfrm>
            <a:off x="1812925" y="3543300"/>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5" name="Content Placeholder 4">
            <a:extLst>
              <a:ext uri="{FF2B5EF4-FFF2-40B4-BE49-F238E27FC236}">
                <a16:creationId xmlns:a16="http://schemas.microsoft.com/office/drawing/2014/main" id="{B56ABC67-3335-4E0F-ABC7-B6D80317A2A7}"/>
              </a:ext>
            </a:extLst>
          </p:cNvPr>
          <p:cNvSpPr txBox="1">
            <a:spLocks/>
          </p:cNvSpPr>
          <p:nvPr/>
        </p:nvSpPr>
        <p:spPr>
          <a:xfrm>
            <a:off x="381000" y="3409950"/>
            <a:ext cx="1431925" cy="685800"/>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Noise</a:t>
            </a:r>
            <a:endParaRPr lang="en-US" b="1" baseline="-25000" dirty="0"/>
          </a:p>
        </p:txBody>
      </p:sp>
      <p:sp>
        <p:nvSpPr>
          <p:cNvPr id="26" name="Right Arrow 6">
            <a:extLst>
              <a:ext uri="{FF2B5EF4-FFF2-40B4-BE49-F238E27FC236}">
                <a16:creationId xmlns:a16="http://schemas.microsoft.com/office/drawing/2014/main" id="{6AEB8A3A-22F1-4682-AF66-2D000191776B}"/>
              </a:ext>
            </a:extLst>
          </p:cNvPr>
          <p:cNvSpPr/>
          <p:nvPr/>
        </p:nvSpPr>
        <p:spPr>
          <a:xfrm>
            <a:off x="5035550" y="3502025"/>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Content Placeholder 4">
            <a:extLst>
              <a:ext uri="{FF2B5EF4-FFF2-40B4-BE49-F238E27FC236}">
                <a16:creationId xmlns:a16="http://schemas.microsoft.com/office/drawing/2014/main" id="{7ED4E546-0380-484E-ACFB-9DE92893403A}"/>
              </a:ext>
            </a:extLst>
          </p:cNvPr>
          <p:cNvSpPr txBox="1">
            <a:spLocks/>
          </p:cNvSpPr>
          <p:nvPr/>
        </p:nvSpPr>
        <p:spPr>
          <a:xfrm>
            <a:off x="5749395" y="3368675"/>
            <a:ext cx="1501775" cy="685800"/>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Image</a:t>
            </a:r>
            <a:endParaRPr lang="en-US" b="1" baseline="-25000" dirty="0"/>
          </a:p>
        </p:txBody>
      </p:sp>
      <p:sp>
        <p:nvSpPr>
          <p:cNvPr id="28" name="Title 1">
            <a:extLst>
              <a:ext uri="{FF2B5EF4-FFF2-40B4-BE49-F238E27FC236}">
                <a16:creationId xmlns:a16="http://schemas.microsoft.com/office/drawing/2014/main" id="{D817299B-C065-4A97-9C0A-F2E9E97E58AD}"/>
              </a:ext>
            </a:extLst>
          </p:cNvPr>
          <p:cNvSpPr txBox="1">
            <a:spLocks/>
          </p:cNvSpPr>
          <p:nvPr/>
        </p:nvSpPr>
        <p:spPr bwMode="auto">
          <a:xfrm>
            <a:off x="2574924" y="4184650"/>
            <a:ext cx="2155825" cy="43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400" dirty="0">
                <a:solidFill>
                  <a:prstClr val="black"/>
                </a:solidFill>
                <a:latin typeface="+mn-lt"/>
                <a:ea typeface="ＭＳ Ｐゴシック" panose="020B0600070205080204" pitchFamily="34" charset="-128"/>
              </a:rPr>
              <a:t>Adjust weights</a:t>
            </a:r>
          </a:p>
        </p:txBody>
      </p:sp>
    </p:spTree>
    <p:extLst>
      <p:ext uri="{BB962C8B-B14F-4D97-AF65-F5344CB8AC3E}">
        <p14:creationId xmlns:p14="http://schemas.microsoft.com/office/powerpoint/2010/main" val="11276226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BE58-CE94-4449-A381-C74E58E5AAB6}"/>
              </a:ext>
            </a:extLst>
          </p:cNvPr>
          <p:cNvSpPr>
            <a:spLocks noGrp="1"/>
          </p:cNvSpPr>
          <p:nvPr>
            <p:ph type="title"/>
          </p:nvPr>
        </p:nvSpPr>
        <p:spPr/>
        <p:txBody>
          <a:bodyPr>
            <a:noAutofit/>
          </a:bodyPr>
          <a:lstStyle/>
          <a:p>
            <a:r>
              <a:rPr lang="en-US" dirty="0"/>
              <a:t>Training the Discriminator</a:t>
            </a:r>
          </a:p>
        </p:txBody>
      </p:sp>
      <p:sp>
        <p:nvSpPr>
          <p:cNvPr id="5" name="Right Arrow 4">
            <a:extLst>
              <a:ext uri="{FF2B5EF4-FFF2-40B4-BE49-F238E27FC236}">
                <a16:creationId xmlns:a16="http://schemas.microsoft.com/office/drawing/2014/main" id="{F61B49A3-E6EA-D648-9B88-978A3AB117D8}"/>
              </a:ext>
            </a:extLst>
          </p:cNvPr>
          <p:cNvSpPr/>
          <p:nvPr/>
        </p:nvSpPr>
        <p:spPr>
          <a:xfrm rot="2784848">
            <a:off x="3179924" y="3183179"/>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4">
            <a:extLst>
              <a:ext uri="{FF2B5EF4-FFF2-40B4-BE49-F238E27FC236}">
                <a16:creationId xmlns:a16="http://schemas.microsoft.com/office/drawing/2014/main" id="{F42B9554-43F8-E64F-8558-47EBB5669021}"/>
              </a:ext>
            </a:extLst>
          </p:cNvPr>
          <p:cNvSpPr txBox="1">
            <a:spLocks/>
          </p:cNvSpPr>
          <p:nvPr/>
        </p:nvSpPr>
        <p:spPr>
          <a:xfrm>
            <a:off x="647700" y="2210594"/>
            <a:ext cx="3238502" cy="1066006"/>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b="1" dirty="0"/>
              <a:t>Generated fake images</a:t>
            </a:r>
            <a:endParaRPr lang="en-US" sz="2400" b="1" baseline="-25000" dirty="0"/>
          </a:p>
        </p:txBody>
      </p:sp>
      <p:sp>
        <p:nvSpPr>
          <p:cNvPr id="9" name="Title 1">
            <a:extLst>
              <a:ext uri="{FF2B5EF4-FFF2-40B4-BE49-F238E27FC236}">
                <a16:creationId xmlns:a16="http://schemas.microsoft.com/office/drawing/2014/main" id="{187E5ED0-7249-784C-B3B8-2DC3FAA46AC7}"/>
              </a:ext>
            </a:extLst>
          </p:cNvPr>
          <p:cNvSpPr txBox="1">
            <a:spLocks/>
          </p:cNvSpPr>
          <p:nvPr/>
        </p:nvSpPr>
        <p:spPr bwMode="auto">
          <a:xfrm>
            <a:off x="5952785" y="3911015"/>
            <a:ext cx="2734015"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A trainable loss function</a:t>
            </a:r>
          </a:p>
        </p:txBody>
      </p:sp>
      <p:sp>
        <p:nvSpPr>
          <p:cNvPr id="16" name="AutoShape 29">
            <a:extLst>
              <a:ext uri="{FF2B5EF4-FFF2-40B4-BE49-F238E27FC236}">
                <a16:creationId xmlns:a16="http://schemas.microsoft.com/office/drawing/2014/main" id="{04D3AE6B-34D4-4848-984D-3DA8675EFB49}"/>
              </a:ext>
            </a:extLst>
          </p:cNvPr>
          <p:cNvSpPr>
            <a:spLocks noChangeArrowheads="1"/>
          </p:cNvSpPr>
          <p:nvPr/>
        </p:nvSpPr>
        <p:spPr bwMode="auto">
          <a:xfrm>
            <a:off x="3276599" y="3861728"/>
            <a:ext cx="2405062" cy="863600"/>
          </a:xfrm>
          <a:prstGeom prst="roundRect">
            <a:avLst>
              <a:gd name="adj" fmla="val 16667"/>
            </a:avLst>
          </a:prstGeom>
          <a:solidFill>
            <a:srgbClr val="003262"/>
          </a:solidFill>
          <a:ln>
            <a:noFill/>
          </a:ln>
        </p:spPr>
        <p:txBody>
          <a:bodyPr wrap="none" anchor="ctr">
            <a:noAutofit/>
          </a:bodyPr>
          <a:lstStyle>
            <a:lvl1pPr defTabSz="457200">
              <a:spcBef>
                <a:spcPct val="20000"/>
              </a:spcBef>
              <a:buClr>
                <a:schemeClr val="tx1"/>
              </a:buClr>
              <a:buFont typeface="Wingdings" panose="05000000000000000000" pitchFamily="2" charset="2"/>
              <a:buChar char="§"/>
              <a:defRPr sz="1600">
                <a:solidFill>
                  <a:srgbClr val="000000"/>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lr>
                <a:schemeClr val="tx1"/>
              </a:buClr>
              <a:buChar char="•"/>
              <a:defRPr sz="16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marL="1143000" indent="-228600" defTabSz="457200">
              <a:spcBef>
                <a:spcPct val="20000"/>
              </a:spcBef>
              <a:buClr>
                <a:schemeClr val="tx1"/>
              </a:buCl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marL="1600200" indent="-228600" defTabSz="457200">
              <a:spcBef>
                <a:spcPct val="20000"/>
              </a:spcBef>
              <a:buClr>
                <a:schemeClr val="tx1"/>
              </a:buClr>
              <a:buChar cha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marL="2057400" indent="-228600" defTabSz="457200">
              <a:spcBef>
                <a:spcPct val="20000"/>
              </a:spcBef>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marL="25146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marL="29718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marL="34290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marL="38862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algn="ctr" eaLnBrk="1" hangingPunct="1">
              <a:spcBef>
                <a:spcPct val="50000"/>
              </a:spcBef>
              <a:buClrTx/>
              <a:buFontTx/>
              <a:buNone/>
            </a:pPr>
            <a:r>
              <a:rPr lang="en-US" altLang="en-US" sz="2800" dirty="0">
                <a:solidFill>
                  <a:schemeClr val="bg1"/>
                </a:solidFill>
                <a:latin typeface="+mn-lt"/>
                <a:ea typeface="MS PGothic" panose="020B0600070205080204" pitchFamily="34" charset="-128"/>
              </a:rPr>
              <a:t>Discriminator</a:t>
            </a:r>
          </a:p>
        </p:txBody>
      </p:sp>
      <p:sp>
        <p:nvSpPr>
          <p:cNvPr id="17" name="Right Arrow 16">
            <a:extLst>
              <a:ext uri="{FF2B5EF4-FFF2-40B4-BE49-F238E27FC236}">
                <a16:creationId xmlns:a16="http://schemas.microsoft.com/office/drawing/2014/main" id="{F8A24711-C7F8-2C4E-ACC5-7720D31403C3}"/>
              </a:ext>
            </a:extLst>
          </p:cNvPr>
          <p:cNvSpPr/>
          <p:nvPr/>
        </p:nvSpPr>
        <p:spPr>
          <a:xfrm rot="8509167">
            <a:off x="5376526" y="3129123"/>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Content Placeholder 4">
            <a:extLst>
              <a:ext uri="{FF2B5EF4-FFF2-40B4-BE49-F238E27FC236}">
                <a16:creationId xmlns:a16="http://schemas.microsoft.com/office/drawing/2014/main" id="{CA31B155-1353-BC45-BAFE-111B2AAE22F5}"/>
              </a:ext>
            </a:extLst>
          </p:cNvPr>
          <p:cNvSpPr txBox="1">
            <a:spLocks/>
          </p:cNvSpPr>
          <p:nvPr/>
        </p:nvSpPr>
        <p:spPr>
          <a:xfrm>
            <a:off x="5333999" y="2330914"/>
            <a:ext cx="2738608" cy="609600"/>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b="1" dirty="0"/>
              <a:t>Real images</a:t>
            </a:r>
            <a:endParaRPr lang="en-US" sz="2400" b="1" baseline="-25000" dirty="0"/>
          </a:p>
        </p:txBody>
      </p:sp>
      <p:sp>
        <p:nvSpPr>
          <p:cNvPr id="19" name="Title 1">
            <a:extLst>
              <a:ext uri="{FF2B5EF4-FFF2-40B4-BE49-F238E27FC236}">
                <a16:creationId xmlns:a16="http://schemas.microsoft.com/office/drawing/2014/main" id="{6330CF54-A1C8-4A4C-BD39-8E850219C4F7}"/>
              </a:ext>
            </a:extLst>
          </p:cNvPr>
          <p:cNvSpPr txBox="1">
            <a:spLocks/>
          </p:cNvSpPr>
          <p:nvPr/>
        </p:nvSpPr>
        <p:spPr bwMode="auto">
          <a:xfrm>
            <a:off x="457200" y="3918782"/>
            <a:ext cx="2819399"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Backprop as usual</a:t>
            </a:r>
          </a:p>
        </p:txBody>
      </p:sp>
      <p:sp>
        <p:nvSpPr>
          <p:cNvPr id="20" name="Right Arrow 19">
            <a:extLst>
              <a:ext uri="{FF2B5EF4-FFF2-40B4-BE49-F238E27FC236}">
                <a16:creationId xmlns:a16="http://schemas.microsoft.com/office/drawing/2014/main" id="{25CCA3F3-24DA-954C-8B5E-77B9F07FD298}"/>
              </a:ext>
            </a:extLst>
          </p:cNvPr>
          <p:cNvSpPr/>
          <p:nvPr/>
        </p:nvSpPr>
        <p:spPr>
          <a:xfrm rot="2784848">
            <a:off x="5414792" y="5057017"/>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Right Arrow 20">
            <a:extLst>
              <a:ext uri="{FF2B5EF4-FFF2-40B4-BE49-F238E27FC236}">
                <a16:creationId xmlns:a16="http://schemas.microsoft.com/office/drawing/2014/main" id="{96F35AA7-2370-5447-AAC9-93FB20D3344F}"/>
              </a:ext>
            </a:extLst>
          </p:cNvPr>
          <p:cNvSpPr/>
          <p:nvPr/>
        </p:nvSpPr>
        <p:spPr>
          <a:xfrm rot="8509167">
            <a:off x="3120685" y="5049478"/>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Title 1">
            <a:extLst>
              <a:ext uri="{FF2B5EF4-FFF2-40B4-BE49-F238E27FC236}">
                <a16:creationId xmlns:a16="http://schemas.microsoft.com/office/drawing/2014/main" id="{93987410-8D86-464C-AE47-F10B476092F8}"/>
              </a:ext>
            </a:extLst>
          </p:cNvPr>
          <p:cNvSpPr txBox="1">
            <a:spLocks/>
          </p:cNvSpPr>
          <p:nvPr/>
        </p:nvSpPr>
        <p:spPr bwMode="auto">
          <a:xfrm>
            <a:off x="1964239" y="5566495"/>
            <a:ext cx="1312361"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Real</a:t>
            </a:r>
          </a:p>
        </p:txBody>
      </p:sp>
      <p:sp>
        <p:nvSpPr>
          <p:cNvPr id="23" name="Title 1">
            <a:extLst>
              <a:ext uri="{FF2B5EF4-FFF2-40B4-BE49-F238E27FC236}">
                <a16:creationId xmlns:a16="http://schemas.microsoft.com/office/drawing/2014/main" id="{D4A77C3C-00BB-BB42-A5EF-BF9C9593F8E7}"/>
              </a:ext>
            </a:extLst>
          </p:cNvPr>
          <p:cNvSpPr txBox="1">
            <a:spLocks/>
          </p:cNvSpPr>
          <p:nvPr/>
        </p:nvSpPr>
        <p:spPr bwMode="auto">
          <a:xfrm>
            <a:off x="5643392" y="5572957"/>
            <a:ext cx="1312361"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Fake</a:t>
            </a:r>
          </a:p>
        </p:txBody>
      </p:sp>
    </p:spTree>
    <p:extLst>
      <p:ext uri="{BB962C8B-B14F-4D97-AF65-F5344CB8AC3E}">
        <p14:creationId xmlns:p14="http://schemas.microsoft.com/office/powerpoint/2010/main" val="34334164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BE58-CE94-4449-A381-C74E58E5AAB6}"/>
              </a:ext>
            </a:extLst>
          </p:cNvPr>
          <p:cNvSpPr>
            <a:spLocks noGrp="1"/>
          </p:cNvSpPr>
          <p:nvPr>
            <p:ph type="title"/>
          </p:nvPr>
        </p:nvSpPr>
        <p:spPr/>
        <p:txBody>
          <a:bodyPr>
            <a:noAutofit/>
          </a:bodyPr>
          <a:lstStyle/>
          <a:p>
            <a:r>
              <a:rPr lang="en-US" dirty="0"/>
              <a:t>Generator: Discriminator Game</a:t>
            </a:r>
          </a:p>
        </p:txBody>
      </p:sp>
      <p:sp>
        <p:nvSpPr>
          <p:cNvPr id="9" name="Title 1">
            <a:extLst>
              <a:ext uri="{FF2B5EF4-FFF2-40B4-BE49-F238E27FC236}">
                <a16:creationId xmlns:a16="http://schemas.microsoft.com/office/drawing/2014/main" id="{187E5ED0-7249-784C-B3B8-2DC3FAA46AC7}"/>
              </a:ext>
            </a:extLst>
          </p:cNvPr>
          <p:cNvSpPr txBox="1">
            <a:spLocks/>
          </p:cNvSpPr>
          <p:nvPr/>
        </p:nvSpPr>
        <p:spPr bwMode="auto">
          <a:xfrm>
            <a:off x="5454650" y="5651501"/>
            <a:ext cx="2443162" cy="5206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A trainable loss function</a:t>
            </a:r>
          </a:p>
        </p:txBody>
      </p:sp>
      <p:sp>
        <p:nvSpPr>
          <p:cNvPr id="16" name="AutoShape 29">
            <a:extLst>
              <a:ext uri="{FF2B5EF4-FFF2-40B4-BE49-F238E27FC236}">
                <a16:creationId xmlns:a16="http://schemas.microsoft.com/office/drawing/2014/main" id="{04D3AE6B-34D4-4848-984D-3DA8675EFB49}"/>
              </a:ext>
            </a:extLst>
          </p:cNvPr>
          <p:cNvSpPr>
            <a:spLocks noChangeArrowheads="1"/>
          </p:cNvSpPr>
          <p:nvPr/>
        </p:nvSpPr>
        <p:spPr bwMode="auto">
          <a:xfrm>
            <a:off x="5492750" y="4573588"/>
            <a:ext cx="2405062" cy="863600"/>
          </a:xfrm>
          <a:prstGeom prst="roundRect">
            <a:avLst>
              <a:gd name="adj" fmla="val 16667"/>
            </a:avLst>
          </a:prstGeom>
          <a:solidFill>
            <a:srgbClr val="003262"/>
          </a:solidFill>
          <a:ln>
            <a:noFill/>
          </a:ln>
        </p:spPr>
        <p:txBody>
          <a:bodyPr wrap="none" anchor="ctr">
            <a:noAutofit/>
          </a:bodyPr>
          <a:lstStyle>
            <a:lvl1pPr defTabSz="457200">
              <a:spcBef>
                <a:spcPct val="20000"/>
              </a:spcBef>
              <a:buClr>
                <a:schemeClr val="tx1"/>
              </a:buClr>
              <a:buFont typeface="Wingdings" panose="05000000000000000000" pitchFamily="2" charset="2"/>
              <a:buChar char="§"/>
              <a:defRPr sz="1600">
                <a:solidFill>
                  <a:srgbClr val="000000"/>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lr>
                <a:schemeClr val="tx1"/>
              </a:buClr>
              <a:buChar char="•"/>
              <a:defRPr sz="16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marL="1143000" indent="-228600" defTabSz="457200">
              <a:spcBef>
                <a:spcPct val="20000"/>
              </a:spcBef>
              <a:buClr>
                <a:schemeClr val="tx1"/>
              </a:buCl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marL="1600200" indent="-228600" defTabSz="457200">
              <a:spcBef>
                <a:spcPct val="20000"/>
              </a:spcBef>
              <a:buClr>
                <a:schemeClr val="tx1"/>
              </a:buClr>
              <a:buChar cha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marL="2057400" indent="-228600" defTabSz="457200">
              <a:spcBef>
                <a:spcPct val="20000"/>
              </a:spcBef>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marL="25146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marL="29718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marL="34290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marL="38862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algn="ctr" eaLnBrk="1" hangingPunct="1">
              <a:spcBef>
                <a:spcPct val="50000"/>
              </a:spcBef>
              <a:buClrTx/>
              <a:buFontTx/>
              <a:buNone/>
            </a:pPr>
            <a:r>
              <a:rPr lang="en-US" altLang="en-US" sz="2800" dirty="0">
                <a:solidFill>
                  <a:schemeClr val="bg1"/>
                </a:solidFill>
                <a:latin typeface="Arial" panose="020B0604020202020204" pitchFamily="34" charset="0"/>
                <a:ea typeface="MS PGothic" panose="020B0600070205080204" pitchFamily="34" charset="-128"/>
              </a:rPr>
              <a:t>Discriminator</a:t>
            </a:r>
          </a:p>
        </p:txBody>
      </p:sp>
      <p:sp>
        <p:nvSpPr>
          <p:cNvPr id="17" name="Right Arrow 16">
            <a:extLst>
              <a:ext uri="{FF2B5EF4-FFF2-40B4-BE49-F238E27FC236}">
                <a16:creationId xmlns:a16="http://schemas.microsoft.com/office/drawing/2014/main" id="{F8A24711-C7F8-2C4E-ACC5-7720D31403C3}"/>
              </a:ext>
            </a:extLst>
          </p:cNvPr>
          <p:cNvSpPr/>
          <p:nvPr/>
        </p:nvSpPr>
        <p:spPr>
          <a:xfrm rot="5400000">
            <a:off x="6299128" y="4039395"/>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Right Arrow 9">
            <a:extLst>
              <a:ext uri="{FF2B5EF4-FFF2-40B4-BE49-F238E27FC236}">
                <a16:creationId xmlns:a16="http://schemas.microsoft.com/office/drawing/2014/main" id="{93C9894E-1321-4A4D-A0DE-EA460467D2B7}"/>
              </a:ext>
            </a:extLst>
          </p:cNvPr>
          <p:cNvSpPr/>
          <p:nvPr/>
        </p:nvSpPr>
        <p:spPr>
          <a:xfrm rot="12902636">
            <a:off x="4883643" y="4364038"/>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Title 1">
            <a:extLst>
              <a:ext uri="{FF2B5EF4-FFF2-40B4-BE49-F238E27FC236}">
                <a16:creationId xmlns:a16="http://schemas.microsoft.com/office/drawing/2014/main" id="{C20CE738-B020-4383-9D01-4E40650B1C6B}"/>
              </a:ext>
            </a:extLst>
          </p:cNvPr>
          <p:cNvSpPr txBox="1">
            <a:spLocks/>
          </p:cNvSpPr>
          <p:nvPr/>
        </p:nvSpPr>
        <p:spPr bwMode="auto">
          <a:xfrm>
            <a:off x="3906308" y="4819263"/>
            <a:ext cx="1548342" cy="43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400" dirty="0">
                <a:solidFill>
                  <a:prstClr val="black"/>
                </a:solidFill>
                <a:latin typeface="+mn-lt"/>
                <a:ea typeface="ＭＳ Ｐゴシック" panose="020B0600070205080204" pitchFamily="34" charset="-128"/>
              </a:rPr>
              <a:t>Backprop</a:t>
            </a:r>
          </a:p>
        </p:txBody>
      </p:sp>
      <p:sp>
        <p:nvSpPr>
          <p:cNvPr id="20" name="Title 1">
            <a:extLst>
              <a:ext uri="{FF2B5EF4-FFF2-40B4-BE49-F238E27FC236}">
                <a16:creationId xmlns:a16="http://schemas.microsoft.com/office/drawing/2014/main" id="{C546CAA3-D757-44C0-A673-9142F8FE3524}"/>
              </a:ext>
            </a:extLst>
          </p:cNvPr>
          <p:cNvSpPr txBox="1">
            <a:spLocks/>
          </p:cNvSpPr>
          <p:nvPr/>
        </p:nvSpPr>
        <p:spPr bwMode="auto">
          <a:xfrm>
            <a:off x="3280796" y="2006213"/>
            <a:ext cx="1309232" cy="41602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Repeat</a:t>
            </a:r>
          </a:p>
        </p:txBody>
      </p:sp>
      <p:sp>
        <p:nvSpPr>
          <p:cNvPr id="21" name="Left Brace 20">
            <a:extLst>
              <a:ext uri="{FF2B5EF4-FFF2-40B4-BE49-F238E27FC236}">
                <a16:creationId xmlns:a16="http://schemas.microsoft.com/office/drawing/2014/main" id="{E403A982-D933-4F02-B3E6-78E7A1737BF9}"/>
              </a:ext>
            </a:extLst>
          </p:cNvPr>
          <p:cNvSpPr/>
          <p:nvPr/>
        </p:nvSpPr>
        <p:spPr>
          <a:xfrm rot="5400000">
            <a:off x="3614234" y="-648785"/>
            <a:ext cx="642356" cy="6911976"/>
          </a:xfrm>
          <a:prstGeom prst="leftBrace">
            <a:avLst/>
          </a:prstGeom>
          <a:ln w="15875">
            <a:solidFill>
              <a:srgbClr val="3B7EA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dirty="0"/>
          </a:p>
        </p:txBody>
      </p:sp>
      <p:sp>
        <p:nvSpPr>
          <p:cNvPr id="23" name="AutoShape 29">
            <a:extLst>
              <a:ext uri="{FF2B5EF4-FFF2-40B4-BE49-F238E27FC236}">
                <a16:creationId xmlns:a16="http://schemas.microsoft.com/office/drawing/2014/main" id="{28A117C9-0554-4EF5-AD9B-A949AFF75394}"/>
              </a:ext>
            </a:extLst>
          </p:cNvPr>
          <p:cNvSpPr>
            <a:spLocks noChangeArrowheads="1"/>
          </p:cNvSpPr>
          <p:nvPr/>
        </p:nvSpPr>
        <p:spPr bwMode="auto">
          <a:xfrm>
            <a:off x="2574925" y="3321050"/>
            <a:ext cx="2155825" cy="863600"/>
          </a:xfrm>
          <a:prstGeom prst="roundRect">
            <a:avLst>
              <a:gd name="adj" fmla="val 16667"/>
            </a:avLst>
          </a:prstGeom>
          <a:solidFill>
            <a:srgbClr val="003262"/>
          </a:solidFill>
          <a:ln>
            <a:noFill/>
          </a:ln>
        </p:spPr>
        <p:txBody>
          <a:bodyPr wrap="none" anchor="ctr">
            <a:noAutofit/>
          </a:bodyPr>
          <a:lstStyle>
            <a:lvl1pPr defTabSz="457200">
              <a:spcBef>
                <a:spcPct val="20000"/>
              </a:spcBef>
              <a:buClr>
                <a:schemeClr val="tx1"/>
              </a:buClr>
              <a:buFont typeface="Wingdings" panose="05000000000000000000" pitchFamily="2" charset="2"/>
              <a:buChar char="§"/>
              <a:defRPr sz="1600">
                <a:solidFill>
                  <a:srgbClr val="000000"/>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lr>
                <a:schemeClr val="tx1"/>
              </a:buClr>
              <a:buChar char="•"/>
              <a:defRPr sz="16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marL="1143000" indent="-228600" defTabSz="457200">
              <a:spcBef>
                <a:spcPct val="20000"/>
              </a:spcBef>
              <a:buClr>
                <a:schemeClr val="tx1"/>
              </a:buCl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marL="1600200" indent="-228600" defTabSz="457200">
              <a:spcBef>
                <a:spcPct val="20000"/>
              </a:spcBef>
              <a:buClr>
                <a:schemeClr val="tx1"/>
              </a:buClr>
              <a:buChar cha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marL="2057400" indent="-228600" defTabSz="457200">
              <a:spcBef>
                <a:spcPct val="20000"/>
              </a:spcBef>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marL="25146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marL="29718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marL="34290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marL="38862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algn="ctr" eaLnBrk="1" hangingPunct="1">
              <a:spcBef>
                <a:spcPct val="50000"/>
              </a:spcBef>
              <a:buClrTx/>
              <a:buFontTx/>
              <a:buNone/>
            </a:pPr>
            <a:r>
              <a:rPr lang="en-US" altLang="en-US" sz="2800" dirty="0">
                <a:solidFill>
                  <a:schemeClr val="bg1"/>
                </a:solidFill>
                <a:latin typeface="+mn-lt"/>
                <a:ea typeface="MS PGothic" panose="020B0600070205080204" pitchFamily="34" charset="-128"/>
              </a:rPr>
              <a:t>Generator</a:t>
            </a:r>
          </a:p>
        </p:txBody>
      </p:sp>
      <p:sp>
        <p:nvSpPr>
          <p:cNvPr id="24" name="Right Arrow 4">
            <a:extLst>
              <a:ext uri="{FF2B5EF4-FFF2-40B4-BE49-F238E27FC236}">
                <a16:creationId xmlns:a16="http://schemas.microsoft.com/office/drawing/2014/main" id="{4C48650F-07DD-4B58-86C9-163F91313A25}"/>
              </a:ext>
            </a:extLst>
          </p:cNvPr>
          <p:cNvSpPr/>
          <p:nvPr/>
        </p:nvSpPr>
        <p:spPr>
          <a:xfrm>
            <a:off x="1812925" y="3543300"/>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5" name="Content Placeholder 4">
            <a:extLst>
              <a:ext uri="{FF2B5EF4-FFF2-40B4-BE49-F238E27FC236}">
                <a16:creationId xmlns:a16="http://schemas.microsoft.com/office/drawing/2014/main" id="{B56ABC67-3335-4E0F-ABC7-B6D80317A2A7}"/>
              </a:ext>
            </a:extLst>
          </p:cNvPr>
          <p:cNvSpPr txBox="1">
            <a:spLocks/>
          </p:cNvSpPr>
          <p:nvPr/>
        </p:nvSpPr>
        <p:spPr>
          <a:xfrm>
            <a:off x="381000" y="3409950"/>
            <a:ext cx="1431925" cy="685800"/>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Noise</a:t>
            </a:r>
            <a:endParaRPr lang="en-US" b="1" baseline="-25000" dirty="0"/>
          </a:p>
        </p:txBody>
      </p:sp>
      <p:sp>
        <p:nvSpPr>
          <p:cNvPr id="26" name="Right Arrow 6">
            <a:extLst>
              <a:ext uri="{FF2B5EF4-FFF2-40B4-BE49-F238E27FC236}">
                <a16:creationId xmlns:a16="http://schemas.microsoft.com/office/drawing/2014/main" id="{6AEB8A3A-22F1-4682-AF66-2D000191776B}"/>
              </a:ext>
            </a:extLst>
          </p:cNvPr>
          <p:cNvSpPr/>
          <p:nvPr/>
        </p:nvSpPr>
        <p:spPr>
          <a:xfrm>
            <a:off x="5035550" y="3502025"/>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Content Placeholder 4">
            <a:extLst>
              <a:ext uri="{FF2B5EF4-FFF2-40B4-BE49-F238E27FC236}">
                <a16:creationId xmlns:a16="http://schemas.microsoft.com/office/drawing/2014/main" id="{7ED4E546-0380-484E-ACFB-9DE92893403A}"/>
              </a:ext>
            </a:extLst>
          </p:cNvPr>
          <p:cNvSpPr txBox="1">
            <a:spLocks/>
          </p:cNvSpPr>
          <p:nvPr/>
        </p:nvSpPr>
        <p:spPr>
          <a:xfrm>
            <a:off x="5749395" y="3368675"/>
            <a:ext cx="1501775" cy="685800"/>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Image</a:t>
            </a:r>
            <a:endParaRPr lang="en-US" b="1" baseline="-25000" dirty="0"/>
          </a:p>
        </p:txBody>
      </p:sp>
      <p:sp>
        <p:nvSpPr>
          <p:cNvPr id="28" name="Title 1">
            <a:extLst>
              <a:ext uri="{FF2B5EF4-FFF2-40B4-BE49-F238E27FC236}">
                <a16:creationId xmlns:a16="http://schemas.microsoft.com/office/drawing/2014/main" id="{F76A3D2D-2F81-4CAF-B731-871B96D9EC9F}"/>
              </a:ext>
            </a:extLst>
          </p:cNvPr>
          <p:cNvSpPr txBox="1">
            <a:spLocks/>
          </p:cNvSpPr>
          <p:nvPr/>
        </p:nvSpPr>
        <p:spPr bwMode="auto">
          <a:xfrm>
            <a:off x="7327370" y="3118645"/>
            <a:ext cx="1114955" cy="1267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Train to minimize loss</a:t>
            </a:r>
          </a:p>
        </p:txBody>
      </p:sp>
      <p:sp>
        <p:nvSpPr>
          <p:cNvPr id="29" name="Title 1">
            <a:extLst>
              <a:ext uri="{FF2B5EF4-FFF2-40B4-BE49-F238E27FC236}">
                <a16:creationId xmlns:a16="http://schemas.microsoft.com/office/drawing/2014/main" id="{CAB00A42-73A9-4F22-BA8A-8E790CCF6BD6}"/>
              </a:ext>
            </a:extLst>
          </p:cNvPr>
          <p:cNvSpPr txBox="1">
            <a:spLocks/>
          </p:cNvSpPr>
          <p:nvPr/>
        </p:nvSpPr>
        <p:spPr bwMode="auto">
          <a:xfrm>
            <a:off x="1762127" y="4904987"/>
            <a:ext cx="1548342" cy="8636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Train to maximize loss</a:t>
            </a:r>
          </a:p>
        </p:txBody>
      </p:sp>
      <p:sp>
        <p:nvSpPr>
          <p:cNvPr id="30" name="Title 1">
            <a:extLst>
              <a:ext uri="{FF2B5EF4-FFF2-40B4-BE49-F238E27FC236}">
                <a16:creationId xmlns:a16="http://schemas.microsoft.com/office/drawing/2014/main" id="{4AE3AF77-01F4-4F9A-95CE-E8EE146A38B2}"/>
              </a:ext>
            </a:extLst>
          </p:cNvPr>
          <p:cNvSpPr txBox="1">
            <a:spLocks/>
          </p:cNvSpPr>
          <p:nvPr/>
        </p:nvSpPr>
        <p:spPr bwMode="auto">
          <a:xfrm>
            <a:off x="2574924" y="4184650"/>
            <a:ext cx="2155825" cy="43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400" dirty="0">
                <a:solidFill>
                  <a:prstClr val="black"/>
                </a:solidFill>
                <a:latin typeface="+mn-lt"/>
                <a:ea typeface="ＭＳ Ｐゴシック" panose="020B0600070205080204" pitchFamily="34" charset="-128"/>
              </a:rPr>
              <a:t>Adjust weights</a:t>
            </a:r>
          </a:p>
        </p:txBody>
      </p:sp>
    </p:spTree>
    <p:extLst>
      <p:ext uri="{BB962C8B-B14F-4D97-AF65-F5344CB8AC3E}">
        <p14:creationId xmlns:p14="http://schemas.microsoft.com/office/powerpoint/2010/main" val="16805988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BE58-CE94-4449-A381-C74E58E5AAB6}"/>
              </a:ext>
            </a:extLst>
          </p:cNvPr>
          <p:cNvSpPr>
            <a:spLocks noGrp="1"/>
          </p:cNvSpPr>
          <p:nvPr>
            <p:ph type="title"/>
          </p:nvPr>
        </p:nvSpPr>
        <p:spPr/>
        <p:txBody>
          <a:bodyPr>
            <a:noAutofit/>
          </a:bodyPr>
          <a:lstStyle/>
          <a:p>
            <a:r>
              <a:rPr lang="en-US" dirty="0"/>
              <a:t>Training the Generator</a:t>
            </a:r>
            <a:endParaRPr lang="en-US" dirty="0">
              <a:latin typeface="+mn-lt"/>
            </a:endParaRPr>
          </a:p>
        </p:txBody>
      </p:sp>
      <p:sp>
        <p:nvSpPr>
          <p:cNvPr id="4" name="AutoShape 29">
            <a:extLst>
              <a:ext uri="{FF2B5EF4-FFF2-40B4-BE49-F238E27FC236}">
                <a16:creationId xmlns:a16="http://schemas.microsoft.com/office/drawing/2014/main" id="{27A8AD27-4817-454A-8912-F6CFC5279A9A}"/>
              </a:ext>
            </a:extLst>
          </p:cNvPr>
          <p:cNvSpPr>
            <a:spLocks noChangeArrowheads="1"/>
          </p:cNvSpPr>
          <p:nvPr/>
        </p:nvSpPr>
        <p:spPr bwMode="auto">
          <a:xfrm>
            <a:off x="2438400" y="3321050"/>
            <a:ext cx="1768475" cy="863600"/>
          </a:xfrm>
          <a:prstGeom prst="roundRect">
            <a:avLst>
              <a:gd name="adj" fmla="val 16667"/>
            </a:avLst>
          </a:prstGeom>
          <a:solidFill>
            <a:srgbClr val="003262"/>
          </a:solidFill>
          <a:ln>
            <a:noFill/>
          </a:ln>
        </p:spPr>
        <p:txBody>
          <a:bodyPr wrap="none" anchor="ctr">
            <a:noAutofit/>
          </a:bodyPr>
          <a:lstStyle>
            <a:lvl1pPr defTabSz="457200">
              <a:spcBef>
                <a:spcPct val="20000"/>
              </a:spcBef>
              <a:buClr>
                <a:schemeClr val="tx1"/>
              </a:buClr>
              <a:buFont typeface="Wingdings" panose="05000000000000000000" pitchFamily="2" charset="2"/>
              <a:buChar char="§"/>
              <a:defRPr sz="1600">
                <a:solidFill>
                  <a:srgbClr val="000000"/>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lr>
                <a:schemeClr val="tx1"/>
              </a:buClr>
              <a:buChar char="•"/>
              <a:defRPr sz="16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marL="1143000" indent="-228600" defTabSz="457200">
              <a:spcBef>
                <a:spcPct val="20000"/>
              </a:spcBef>
              <a:buClr>
                <a:schemeClr val="tx1"/>
              </a:buCl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marL="1600200" indent="-228600" defTabSz="457200">
              <a:spcBef>
                <a:spcPct val="20000"/>
              </a:spcBef>
              <a:buClr>
                <a:schemeClr val="tx1"/>
              </a:buClr>
              <a:buChar cha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marL="2057400" indent="-228600" defTabSz="457200">
              <a:spcBef>
                <a:spcPct val="20000"/>
              </a:spcBef>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marL="25146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marL="29718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marL="34290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marL="38862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algn="ctr" eaLnBrk="1" hangingPunct="1">
              <a:spcBef>
                <a:spcPct val="50000"/>
              </a:spcBef>
              <a:buClrTx/>
              <a:buFontTx/>
              <a:buNone/>
            </a:pPr>
            <a:r>
              <a:rPr lang="en-US" altLang="en-US" sz="2400" dirty="0">
                <a:solidFill>
                  <a:schemeClr val="bg1"/>
                </a:solidFill>
                <a:latin typeface="+mn-lt"/>
                <a:ea typeface="MS PGothic" panose="020B0600070205080204" pitchFamily="34" charset="-128"/>
              </a:rPr>
              <a:t>Generator</a:t>
            </a:r>
          </a:p>
        </p:txBody>
      </p:sp>
      <p:sp>
        <p:nvSpPr>
          <p:cNvPr id="5" name="Right Arrow 4">
            <a:extLst>
              <a:ext uri="{FF2B5EF4-FFF2-40B4-BE49-F238E27FC236}">
                <a16:creationId xmlns:a16="http://schemas.microsoft.com/office/drawing/2014/main" id="{F61B49A3-E6EA-D648-9B88-978A3AB117D8}"/>
              </a:ext>
            </a:extLst>
          </p:cNvPr>
          <p:cNvSpPr/>
          <p:nvPr/>
        </p:nvSpPr>
        <p:spPr>
          <a:xfrm>
            <a:off x="1812925" y="3543300"/>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Content Placeholder 4">
            <a:extLst>
              <a:ext uri="{FF2B5EF4-FFF2-40B4-BE49-F238E27FC236}">
                <a16:creationId xmlns:a16="http://schemas.microsoft.com/office/drawing/2014/main" id="{A899FC1A-4FFE-3C4D-8F7D-DF489AFD4B50}"/>
              </a:ext>
            </a:extLst>
          </p:cNvPr>
          <p:cNvSpPr txBox="1">
            <a:spLocks/>
          </p:cNvSpPr>
          <p:nvPr/>
        </p:nvSpPr>
        <p:spPr>
          <a:xfrm>
            <a:off x="381000" y="3409950"/>
            <a:ext cx="1431925" cy="685800"/>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Noise</a:t>
            </a:r>
            <a:endParaRPr lang="en-US" b="1" baseline="-25000" dirty="0"/>
          </a:p>
        </p:txBody>
      </p:sp>
      <p:sp>
        <p:nvSpPr>
          <p:cNvPr id="7" name="Right Arrow 6">
            <a:extLst>
              <a:ext uri="{FF2B5EF4-FFF2-40B4-BE49-F238E27FC236}">
                <a16:creationId xmlns:a16="http://schemas.microsoft.com/office/drawing/2014/main" id="{BD7D3D38-8E9D-A042-8C84-050D46E77191}"/>
              </a:ext>
            </a:extLst>
          </p:cNvPr>
          <p:cNvSpPr/>
          <p:nvPr/>
        </p:nvSpPr>
        <p:spPr>
          <a:xfrm>
            <a:off x="4283075" y="3502025"/>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4">
            <a:extLst>
              <a:ext uri="{FF2B5EF4-FFF2-40B4-BE49-F238E27FC236}">
                <a16:creationId xmlns:a16="http://schemas.microsoft.com/office/drawing/2014/main" id="{F42B9554-43F8-E64F-8558-47EBB5669021}"/>
              </a:ext>
            </a:extLst>
          </p:cNvPr>
          <p:cNvSpPr txBox="1">
            <a:spLocks/>
          </p:cNvSpPr>
          <p:nvPr/>
        </p:nvSpPr>
        <p:spPr>
          <a:xfrm>
            <a:off x="4800600" y="3368675"/>
            <a:ext cx="1501775" cy="685800"/>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Image</a:t>
            </a:r>
            <a:endParaRPr lang="en-US" b="1" baseline="-25000" dirty="0"/>
          </a:p>
        </p:txBody>
      </p:sp>
      <p:sp>
        <p:nvSpPr>
          <p:cNvPr id="12" name="Right Arrow 9">
            <a:extLst>
              <a:ext uri="{FF2B5EF4-FFF2-40B4-BE49-F238E27FC236}">
                <a16:creationId xmlns:a16="http://schemas.microsoft.com/office/drawing/2014/main" id="{918455B8-D8D4-498F-ADDF-15F656DEB274}"/>
              </a:ext>
            </a:extLst>
          </p:cNvPr>
          <p:cNvSpPr/>
          <p:nvPr/>
        </p:nvSpPr>
        <p:spPr>
          <a:xfrm rot="10800000">
            <a:off x="4648201" y="4214125"/>
            <a:ext cx="1758349"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itle 1">
            <a:extLst>
              <a:ext uri="{FF2B5EF4-FFF2-40B4-BE49-F238E27FC236}">
                <a16:creationId xmlns:a16="http://schemas.microsoft.com/office/drawing/2014/main" id="{3B5FEADC-A2A9-426F-9E76-703C3B139744}"/>
              </a:ext>
            </a:extLst>
          </p:cNvPr>
          <p:cNvSpPr txBox="1">
            <a:spLocks/>
          </p:cNvSpPr>
          <p:nvPr/>
        </p:nvSpPr>
        <p:spPr bwMode="auto">
          <a:xfrm>
            <a:off x="4727467" y="4598600"/>
            <a:ext cx="1548342" cy="430600"/>
          </a:xfrm>
          <a:prstGeom prst="rect">
            <a:avLst/>
          </a:prstGeom>
          <a:noFill/>
          <a:ln>
            <a:noFill/>
          </a:ln>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400" dirty="0">
                <a:solidFill>
                  <a:prstClr val="black"/>
                </a:solidFill>
                <a:latin typeface="+mn-lt"/>
                <a:ea typeface="ＭＳ Ｐゴシック" panose="020B0600070205080204" pitchFamily="34" charset="-128"/>
              </a:rPr>
              <a:t>Backprop</a:t>
            </a:r>
          </a:p>
        </p:txBody>
      </p:sp>
      <p:sp>
        <p:nvSpPr>
          <p:cNvPr id="14" name="Title 1">
            <a:extLst>
              <a:ext uri="{FF2B5EF4-FFF2-40B4-BE49-F238E27FC236}">
                <a16:creationId xmlns:a16="http://schemas.microsoft.com/office/drawing/2014/main" id="{1E5D5BF2-2246-44A0-AC00-DF86CF61A285}"/>
              </a:ext>
            </a:extLst>
          </p:cNvPr>
          <p:cNvSpPr txBox="1">
            <a:spLocks/>
          </p:cNvSpPr>
          <p:nvPr/>
        </p:nvSpPr>
        <p:spPr bwMode="auto">
          <a:xfrm>
            <a:off x="2804619" y="5757474"/>
            <a:ext cx="3828062" cy="4306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2000" dirty="0">
                <a:solidFill>
                  <a:prstClr val="black"/>
                </a:solidFill>
                <a:latin typeface="+mn-lt"/>
                <a:ea typeface="ＭＳ Ｐゴシック" panose="020B0600070205080204" pitchFamily="34" charset="-128"/>
              </a:rPr>
              <a:t>Backprop all the way back</a:t>
            </a:r>
          </a:p>
        </p:txBody>
      </p:sp>
      <p:sp>
        <p:nvSpPr>
          <p:cNvPr id="15" name="AutoShape 29">
            <a:extLst>
              <a:ext uri="{FF2B5EF4-FFF2-40B4-BE49-F238E27FC236}">
                <a16:creationId xmlns:a16="http://schemas.microsoft.com/office/drawing/2014/main" id="{5797167D-4AF2-456E-A4E9-16D91560E1F0}"/>
              </a:ext>
            </a:extLst>
          </p:cNvPr>
          <p:cNvSpPr>
            <a:spLocks noChangeArrowheads="1"/>
          </p:cNvSpPr>
          <p:nvPr/>
        </p:nvSpPr>
        <p:spPr bwMode="auto">
          <a:xfrm>
            <a:off x="6705600" y="3350525"/>
            <a:ext cx="2003425" cy="863600"/>
          </a:xfrm>
          <a:prstGeom prst="roundRect">
            <a:avLst>
              <a:gd name="adj" fmla="val 16667"/>
            </a:avLst>
          </a:prstGeom>
          <a:solidFill>
            <a:srgbClr val="003262"/>
          </a:solidFill>
          <a:ln>
            <a:noFill/>
          </a:ln>
        </p:spPr>
        <p:txBody>
          <a:bodyPr wrap="none" anchor="ctr">
            <a:noAutofit/>
          </a:bodyPr>
          <a:lstStyle>
            <a:lvl1pPr defTabSz="457200">
              <a:spcBef>
                <a:spcPct val="20000"/>
              </a:spcBef>
              <a:buClr>
                <a:schemeClr val="tx1"/>
              </a:buClr>
              <a:buFont typeface="Wingdings" panose="05000000000000000000" pitchFamily="2" charset="2"/>
              <a:buChar char="§"/>
              <a:defRPr sz="1600">
                <a:solidFill>
                  <a:srgbClr val="000000"/>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lr>
                <a:schemeClr val="tx1"/>
              </a:buClr>
              <a:buChar char="•"/>
              <a:defRPr sz="16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marL="1143000" indent="-228600" defTabSz="457200">
              <a:spcBef>
                <a:spcPct val="20000"/>
              </a:spcBef>
              <a:buClr>
                <a:schemeClr val="tx1"/>
              </a:buCl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marL="1600200" indent="-228600" defTabSz="457200">
              <a:spcBef>
                <a:spcPct val="20000"/>
              </a:spcBef>
              <a:buClr>
                <a:schemeClr val="tx1"/>
              </a:buClr>
              <a:buChar cha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marL="2057400" indent="-228600" defTabSz="457200">
              <a:spcBef>
                <a:spcPct val="20000"/>
              </a:spcBef>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marL="25146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marL="29718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marL="34290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marL="38862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algn="ctr" eaLnBrk="1" hangingPunct="1">
              <a:spcBef>
                <a:spcPts val="0"/>
              </a:spcBef>
              <a:buClrTx/>
              <a:buFontTx/>
              <a:buNone/>
            </a:pPr>
            <a:r>
              <a:rPr lang="en-US" altLang="en-US" sz="2400" dirty="0">
                <a:solidFill>
                  <a:schemeClr val="bg1"/>
                </a:solidFill>
                <a:latin typeface="+mn-lt"/>
                <a:ea typeface="MS PGothic" panose="020B0600070205080204" pitchFamily="34" charset="-128"/>
              </a:rPr>
              <a:t>Discriminator </a:t>
            </a:r>
          </a:p>
          <a:p>
            <a:pPr algn="ctr" eaLnBrk="1" hangingPunct="1">
              <a:spcBef>
                <a:spcPts val="0"/>
              </a:spcBef>
              <a:buClrTx/>
              <a:buFontTx/>
              <a:buNone/>
            </a:pPr>
            <a:r>
              <a:rPr lang="en-US" altLang="en-US" sz="2400" dirty="0">
                <a:solidFill>
                  <a:schemeClr val="bg1"/>
                </a:solidFill>
                <a:latin typeface="+mn-lt"/>
                <a:ea typeface="MS PGothic" panose="020B0600070205080204" pitchFamily="34" charset="-128"/>
              </a:rPr>
              <a:t>loss</a:t>
            </a:r>
          </a:p>
        </p:txBody>
      </p:sp>
      <p:sp>
        <p:nvSpPr>
          <p:cNvPr id="16" name="Right Arrow 16">
            <a:extLst>
              <a:ext uri="{FF2B5EF4-FFF2-40B4-BE49-F238E27FC236}">
                <a16:creationId xmlns:a16="http://schemas.microsoft.com/office/drawing/2014/main" id="{CA07D900-8D9B-4CB3-A9F2-270CAA8DE7EC}"/>
              </a:ext>
            </a:extLst>
          </p:cNvPr>
          <p:cNvSpPr/>
          <p:nvPr/>
        </p:nvSpPr>
        <p:spPr>
          <a:xfrm>
            <a:off x="6172200" y="3505200"/>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 name="Title 1">
            <a:extLst>
              <a:ext uri="{FF2B5EF4-FFF2-40B4-BE49-F238E27FC236}">
                <a16:creationId xmlns:a16="http://schemas.microsoft.com/office/drawing/2014/main" id="{F57AC936-6D5C-46F2-99EA-41C159839875}"/>
              </a:ext>
            </a:extLst>
          </p:cNvPr>
          <p:cNvSpPr txBox="1">
            <a:spLocks/>
          </p:cNvSpPr>
          <p:nvPr/>
        </p:nvSpPr>
        <p:spPr bwMode="auto">
          <a:xfrm>
            <a:off x="2438400" y="4184650"/>
            <a:ext cx="1768475" cy="448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400" dirty="0">
                <a:solidFill>
                  <a:prstClr val="black"/>
                </a:solidFill>
                <a:latin typeface="+mn-lt"/>
                <a:ea typeface="ＭＳ Ｐゴシック" panose="020B0600070205080204" pitchFamily="34" charset="-128"/>
              </a:rPr>
              <a:t>Adjust weights</a:t>
            </a:r>
          </a:p>
        </p:txBody>
      </p:sp>
    </p:spTree>
    <p:extLst>
      <p:ext uri="{BB962C8B-B14F-4D97-AF65-F5344CB8AC3E}">
        <p14:creationId xmlns:p14="http://schemas.microsoft.com/office/powerpoint/2010/main" val="29705091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722E4-2AF9-1E41-A279-8E02B74B05EA}"/>
              </a:ext>
            </a:extLst>
          </p:cNvPr>
          <p:cNvSpPr>
            <a:spLocks noGrp="1"/>
          </p:cNvSpPr>
          <p:nvPr>
            <p:ph type="title"/>
          </p:nvPr>
        </p:nvSpPr>
        <p:spPr/>
        <p:txBody>
          <a:bodyPr/>
          <a:lstStyle/>
          <a:p>
            <a:r>
              <a:rPr lang="en-US" dirty="0"/>
              <a:t>GAN Basics</a:t>
            </a:r>
          </a:p>
        </p:txBody>
      </p:sp>
      <p:sp>
        <p:nvSpPr>
          <p:cNvPr id="7" name="Rectangle 6">
            <a:extLst>
              <a:ext uri="{FF2B5EF4-FFF2-40B4-BE49-F238E27FC236}">
                <a16:creationId xmlns:a16="http://schemas.microsoft.com/office/drawing/2014/main" id="{C8A701F6-36B9-47A1-A6D0-612489E4F10B}"/>
              </a:ext>
            </a:extLst>
          </p:cNvPr>
          <p:cNvSpPr/>
          <p:nvPr/>
        </p:nvSpPr>
        <p:spPr>
          <a:xfrm>
            <a:off x="572448" y="5845873"/>
            <a:ext cx="7999120" cy="326327"/>
          </a:xfrm>
          <a:prstGeom prst="rect">
            <a:avLst/>
          </a:prstGeom>
        </p:spPr>
        <p:txBody>
          <a:bodyPr wrap="square" anchor="b">
            <a:noAutofit/>
          </a:bodyPr>
          <a:lstStyle/>
          <a:p>
            <a:pPr algn="r"/>
            <a:r>
              <a:rPr lang="en-US" sz="1200" dirty="0">
                <a:solidFill>
                  <a:schemeClr val="bg1">
                    <a:lumMod val="50000"/>
                  </a:schemeClr>
                </a:solidFill>
              </a:rPr>
              <a:t>http://on-demand.gputechconf.com/gtc/2018/video/S8686/</a:t>
            </a:r>
          </a:p>
        </p:txBody>
      </p:sp>
      <p:pic>
        <p:nvPicPr>
          <p:cNvPr id="8" name="Content Placeholder 4">
            <a:extLst>
              <a:ext uri="{FF2B5EF4-FFF2-40B4-BE49-F238E27FC236}">
                <a16:creationId xmlns:a16="http://schemas.microsoft.com/office/drawing/2014/main" id="{4F1F4A43-2A2A-434E-A308-8CF552C0693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 t="5170" r="2734" b="4000"/>
          <a:stretch/>
        </p:blipFill>
        <p:spPr>
          <a:xfrm>
            <a:off x="572432" y="1854665"/>
            <a:ext cx="7999136" cy="4017033"/>
          </a:xfrm>
          <a:prstGeom prst="rect">
            <a:avLst/>
          </a:prstGeom>
        </p:spPr>
      </p:pic>
    </p:spTree>
    <p:extLst>
      <p:ext uri="{BB962C8B-B14F-4D97-AF65-F5344CB8AC3E}">
        <p14:creationId xmlns:p14="http://schemas.microsoft.com/office/powerpoint/2010/main" val="7894624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6F945-60B4-904E-A8F6-B1788E27AC24}"/>
              </a:ext>
            </a:extLst>
          </p:cNvPr>
          <p:cNvSpPr>
            <a:spLocks noGrp="1"/>
          </p:cNvSpPr>
          <p:nvPr>
            <p:ph type="title"/>
          </p:nvPr>
        </p:nvSpPr>
        <p:spPr/>
        <p:txBody>
          <a:bodyPr>
            <a:noAutofit/>
          </a:bodyPr>
          <a:lstStyle/>
          <a:p>
            <a:r>
              <a:rPr lang="en-US" dirty="0"/>
              <a:t>Results From 2016 (ImageNet)</a:t>
            </a:r>
          </a:p>
        </p:txBody>
      </p:sp>
      <p:pic>
        <p:nvPicPr>
          <p:cNvPr id="5" name="Picture 4">
            <a:extLst>
              <a:ext uri="{FF2B5EF4-FFF2-40B4-BE49-F238E27FC236}">
                <a16:creationId xmlns:a16="http://schemas.microsoft.com/office/drawing/2014/main" id="{B96B53F2-17EB-934C-8F8A-0CD133E2ED10}"/>
              </a:ext>
            </a:extLst>
          </p:cNvPr>
          <p:cNvPicPr>
            <a:picLocks noChangeAspect="1"/>
          </p:cNvPicPr>
          <p:nvPr/>
        </p:nvPicPr>
        <p:blipFill rotWithShape="1">
          <a:blip r:embed="rId2">
            <a:extLst>
              <a:ext uri="{28A0092B-C50C-407E-A947-70E740481C1C}">
                <a14:useLocalDpi xmlns:a14="http://schemas.microsoft.com/office/drawing/2010/main" val="0"/>
              </a:ext>
            </a:extLst>
          </a:blip>
          <a:srcRect t="10513"/>
          <a:stretch/>
        </p:blipFill>
        <p:spPr>
          <a:xfrm>
            <a:off x="873907" y="1524000"/>
            <a:ext cx="7396187" cy="4675117"/>
          </a:xfrm>
          <a:prstGeom prst="rect">
            <a:avLst/>
          </a:prstGeom>
        </p:spPr>
      </p:pic>
      <p:sp>
        <p:nvSpPr>
          <p:cNvPr id="6" name="Rectangle 5">
            <a:extLst>
              <a:ext uri="{FF2B5EF4-FFF2-40B4-BE49-F238E27FC236}">
                <a16:creationId xmlns:a16="http://schemas.microsoft.com/office/drawing/2014/main" id="{6A1948A4-7AEF-2449-907B-2FF598ED0EDB}"/>
              </a:ext>
            </a:extLst>
          </p:cNvPr>
          <p:cNvSpPr/>
          <p:nvPr/>
        </p:nvSpPr>
        <p:spPr>
          <a:xfrm>
            <a:off x="1253343" y="6248400"/>
            <a:ext cx="7016751" cy="400110"/>
          </a:xfrm>
          <a:prstGeom prst="rect">
            <a:avLst/>
          </a:prstGeom>
        </p:spPr>
        <p:txBody>
          <a:bodyPr wrap="square">
            <a:noAutofit/>
          </a:bodyPr>
          <a:lstStyle/>
          <a:p>
            <a:pPr algn="r"/>
            <a:r>
              <a:rPr lang="en-US" sz="1200" dirty="0">
                <a:solidFill>
                  <a:schemeClr val="bg1">
                    <a:lumMod val="50000"/>
                  </a:schemeClr>
                </a:solidFill>
              </a:rPr>
              <a:t>Introduction to GANs, NIPS 2016 | Ian Goodfellow, OpenAI</a:t>
            </a:r>
          </a:p>
          <a:p>
            <a:pPr algn="r"/>
            <a:r>
              <a:rPr lang="en-US" sz="1200" dirty="0">
                <a:solidFill>
                  <a:schemeClr val="bg1">
                    <a:lumMod val="50000"/>
                  </a:schemeClr>
                </a:solidFill>
              </a:rPr>
              <a:t>https://www.youtube.com/watch?v=9JpdAg6uMXs</a:t>
            </a:r>
            <a:endParaRPr lang="en-US" sz="1200" b="0" i="0" dirty="0">
              <a:solidFill>
                <a:schemeClr val="bg1">
                  <a:lumMod val="50000"/>
                </a:schemeClr>
              </a:solidFill>
              <a:effectLst/>
            </a:endParaRPr>
          </a:p>
        </p:txBody>
      </p:sp>
    </p:spTree>
    <p:extLst>
      <p:ext uri="{BB962C8B-B14F-4D97-AF65-F5344CB8AC3E}">
        <p14:creationId xmlns:p14="http://schemas.microsoft.com/office/powerpoint/2010/main" val="28195217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28600"/>
            <a:ext cx="8229600" cy="1143000"/>
          </a:xfrm>
        </p:spPr>
        <p:txBody>
          <a:bodyPr/>
          <a:lstStyle/>
          <a:p>
            <a:r>
              <a:rPr lang="en-US"/>
              <a:t>Minimax Game</a:t>
            </a:r>
            <a:endParaRPr lang="en-US" dirty="0"/>
          </a:p>
        </p:txBody>
      </p:sp>
      <mc:AlternateContent xmlns:mc="http://schemas.openxmlformats.org/markup-compatibility/2006" xmlns:a14="http://schemas.microsoft.com/office/drawing/2010/main">
        <mc:Choice Requires="a14">
          <p:sp>
            <p:nvSpPr>
              <p:cNvPr id="7" name="Content Placeholder 3"/>
              <p:cNvSpPr txBox="1">
                <a:spLocks/>
              </p:cNvSpPr>
              <p:nvPr/>
            </p:nvSpPr>
            <p:spPr>
              <a:xfrm>
                <a:off x="457200" y="1600200"/>
                <a:ext cx="8229600" cy="4525963"/>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charset="0"/>
                  <a:buNone/>
                </a:pPr>
                <a:r>
                  <a:rPr lang="en-US" sz="2800" i="1" dirty="0"/>
                  <a:t>J</a:t>
                </a:r>
                <a:r>
                  <a:rPr lang="en-US" sz="2800" baseline="30000" dirty="0"/>
                  <a:t>(</a:t>
                </a:r>
                <a:r>
                  <a:rPr lang="en-US" sz="2800" i="1" baseline="30000" dirty="0"/>
                  <a:t>D</a:t>
                </a:r>
                <a:r>
                  <a:rPr lang="en-US" sz="2800" baseline="30000" dirty="0"/>
                  <a:t>) </a:t>
                </a:r>
                <a:r>
                  <a:rPr lang="en-US" sz="2800" dirty="0"/>
                  <a:t>= – </a:t>
                </a:r>
                <a14:m>
                  <m:oMath xmlns:m="http://schemas.openxmlformats.org/officeDocument/2006/math">
                    <m:f>
                      <m:fPr>
                        <m:ctrlPr>
                          <a:rPr lang="en-US" sz="2800" i="1" smtClean="0">
                            <a:latin typeface="Cambria Math" panose="02040503050406030204" pitchFamily="18" charset="0"/>
                          </a:rPr>
                        </m:ctrlPr>
                      </m:fPr>
                      <m:num>
                        <m:r>
                          <a:rPr lang="en-US" sz="2800" i="1" smtClean="0">
                            <a:latin typeface="Cambria Math" panose="02040503050406030204" pitchFamily="18" charset="0"/>
                          </a:rPr>
                          <m:t>1</m:t>
                        </m:r>
                      </m:num>
                      <m:den>
                        <m:r>
                          <a:rPr lang="en-US" sz="2800" i="1" smtClean="0">
                            <a:latin typeface="Cambria Math" panose="02040503050406030204" pitchFamily="18" charset="0"/>
                          </a:rPr>
                          <m:t>2</m:t>
                        </m:r>
                      </m:den>
                    </m:f>
                  </m:oMath>
                </a14:m>
                <a:r>
                  <a:rPr lang="en-US" sz="2800" dirty="0"/>
                  <a:t> E</a:t>
                </a:r>
                <a:r>
                  <a:rPr lang="en-US" sz="2800" baseline="-25000" dirty="0"/>
                  <a:t>x~</a:t>
                </a:r>
                <a:r>
                  <a:rPr lang="en-US" sz="2800" i="1" baseline="-25000" dirty="0"/>
                  <a:t>P</a:t>
                </a:r>
                <a:r>
                  <a:rPr lang="en-US" sz="2800" baseline="-25000" dirty="0"/>
                  <a:t>data </a:t>
                </a:r>
                <a:r>
                  <a:rPr lang="en-US" sz="2800" dirty="0"/>
                  <a:t>log </a:t>
                </a:r>
                <a:r>
                  <a:rPr lang="en-US" sz="2800" i="1" dirty="0"/>
                  <a:t>D</a:t>
                </a:r>
                <a:r>
                  <a:rPr lang="en-US" sz="2800" dirty="0"/>
                  <a:t>(x) –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oMath>
                </a14:m>
                <a:r>
                  <a:rPr lang="en-US" sz="2800" dirty="0"/>
                  <a:t> E</a:t>
                </a:r>
                <a:r>
                  <a:rPr lang="en-US" sz="2800" baseline="-25000" dirty="0"/>
                  <a:t>z</a:t>
                </a:r>
                <a:r>
                  <a:rPr lang="en-US" sz="2800" dirty="0"/>
                  <a:t> log (1 – </a:t>
                </a:r>
                <a:r>
                  <a:rPr lang="en-US" sz="2800" i="1" dirty="0"/>
                  <a:t>D</a:t>
                </a:r>
                <a:r>
                  <a:rPr lang="en-US" sz="2800" dirty="0"/>
                  <a:t>(</a:t>
                </a:r>
                <a:r>
                  <a:rPr lang="en-US" sz="2800" i="1" dirty="0"/>
                  <a:t>G</a:t>
                </a:r>
                <a:r>
                  <a:rPr lang="en-US" sz="2800" dirty="0"/>
                  <a:t>(z)))</a:t>
                </a:r>
              </a:p>
              <a:p>
                <a:pPr marL="0" indent="0">
                  <a:buFont typeface="Arial" charset="0"/>
                  <a:buNone/>
                </a:pPr>
                <a:r>
                  <a:rPr lang="en-US" sz="2800" i="1" dirty="0"/>
                  <a:t>J</a:t>
                </a:r>
                <a:r>
                  <a:rPr lang="en-US" sz="2800" baseline="30000" dirty="0"/>
                  <a:t>(</a:t>
                </a:r>
                <a:r>
                  <a:rPr lang="en-US" sz="2800" i="1" baseline="30000" dirty="0"/>
                  <a:t>G</a:t>
                </a:r>
                <a:r>
                  <a:rPr lang="en-US" sz="2800" baseline="30000" dirty="0"/>
                  <a:t>) </a:t>
                </a:r>
                <a:r>
                  <a:rPr lang="en-US" sz="2800" dirty="0"/>
                  <a:t>= – </a:t>
                </a:r>
                <a:r>
                  <a:rPr lang="en-US" sz="2800" i="1" dirty="0"/>
                  <a:t>J</a:t>
                </a:r>
                <a:r>
                  <a:rPr lang="en-US" sz="2800" baseline="30000" dirty="0"/>
                  <a:t>(</a:t>
                </a:r>
                <a:r>
                  <a:rPr lang="en-US" sz="2800" i="1" baseline="30000" dirty="0"/>
                  <a:t>D</a:t>
                </a:r>
                <a:r>
                  <a:rPr lang="en-US" sz="2800" baseline="30000" dirty="0"/>
                  <a:t>)</a:t>
                </a:r>
                <a:br>
                  <a:rPr lang="en-US" sz="2800" baseline="30000" dirty="0"/>
                </a:br>
                <a:endParaRPr lang="en-US" sz="2800" baseline="30000" dirty="0"/>
              </a:p>
              <a:p>
                <a:r>
                  <a:rPr lang="en-US" sz="2800" dirty="0"/>
                  <a:t>Equilibrium is a saddle point of the discriminator loss</a:t>
                </a:r>
              </a:p>
              <a:p>
                <a:r>
                  <a:rPr lang="en-US" sz="2800" dirty="0"/>
                  <a:t>Resembles Jensen-Shannon divergence</a:t>
                </a:r>
              </a:p>
              <a:p>
                <a:r>
                  <a:rPr lang="en-US" sz="2800" dirty="0"/>
                  <a:t>Generator minimizes the log-probability of the discriminator being correct</a:t>
                </a:r>
              </a:p>
            </p:txBody>
          </p:sp>
        </mc:Choice>
        <mc:Fallback xmlns="">
          <p:sp>
            <p:nvSpPr>
              <p:cNvPr id="7" name="Content Placeholder 3"/>
              <p:cNvSpPr txBox="1">
                <a:spLocks noRot="1" noChangeAspect="1" noMove="1" noResize="1" noEditPoints="1" noAdjustHandles="1" noChangeArrowheads="1" noChangeShapeType="1" noTextEdit="1"/>
              </p:cNvSpPr>
              <p:nvPr/>
            </p:nvSpPr>
            <p:spPr>
              <a:xfrm>
                <a:off x="457200" y="1600200"/>
                <a:ext cx="8229600" cy="4525963"/>
              </a:xfrm>
              <a:prstGeom prst="rect">
                <a:avLst/>
              </a:prstGeom>
              <a:blipFill>
                <a:blip r:embed="rId2"/>
                <a:stretch>
                  <a:fillRect l="-1481" r="-741"/>
                </a:stretch>
              </a:blipFill>
            </p:spPr>
            <p:txBody>
              <a:bodyPr/>
              <a:lstStyle/>
              <a:p>
                <a:r>
                  <a:rPr lang="en-IN">
                    <a:noFill/>
                  </a:rPr>
                  <a:t> </a:t>
                </a:r>
              </a:p>
            </p:txBody>
          </p:sp>
        </mc:Fallback>
      </mc:AlternateContent>
      <p:sp>
        <p:nvSpPr>
          <p:cNvPr id="8" name="Rectangle 7"/>
          <p:cNvSpPr/>
          <p:nvPr/>
        </p:nvSpPr>
        <p:spPr>
          <a:xfrm>
            <a:off x="7360796" y="6492368"/>
            <a:ext cx="1326004" cy="276999"/>
          </a:xfrm>
          <a:prstGeom prst="rect">
            <a:avLst/>
          </a:prstGeom>
        </p:spPr>
        <p:txBody>
          <a:bodyPr wrap="none" anchor="b">
            <a:noAutofit/>
          </a:bodyPr>
          <a:lstStyle/>
          <a:p>
            <a:pPr algn="r"/>
            <a:r>
              <a:rPr lang="en-US" sz="1200" dirty="0">
                <a:solidFill>
                  <a:schemeClr val="bg1">
                    <a:lumMod val="50000"/>
                  </a:schemeClr>
                </a:solidFill>
              </a:rPr>
              <a:t>(</a:t>
            </a:r>
            <a:r>
              <a:rPr lang="en-US" sz="1200" dirty="0" err="1">
                <a:solidFill>
                  <a:schemeClr val="bg1">
                    <a:lumMod val="50000"/>
                  </a:schemeClr>
                </a:solidFill>
              </a:rPr>
              <a:t>Goodfellow</a:t>
            </a:r>
            <a:r>
              <a:rPr lang="en-US" sz="1200" dirty="0">
                <a:solidFill>
                  <a:schemeClr val="bg1">
                    <a:lumMod val="50000"/>
                  </a:schemeClr>
                </a:solidFill>
              </a:rPr>
              <a:t>, 2016)</a:t>
            </a:r>
          </a:p>
        </p:txBody>
      </p:sp>
    </p:spTree>
    <p:extLst>
      <p:ext uri="{BB962C8B-B14F-4D97-AF65-F5344CB8AC3E}">
        <p14:creationId xmlns:p14="http://schemas.microsoft.com/office/powerpoint/2010/main" val="6547244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p:cNvSpPr txBox="1">
            <a:spLocks/>
          </p:cNvSpPr>
          <p:nvPr/>
        </p:nvSpPr>
        <p:spPr>
          <a:xfrm>
            <a:off x="457200" y="1600200"/>
            <a:ext cx="8229600" cy="1904999"/>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charset="0"/>
              <a:buNone/>
            </a:pPr>
            <a:r>
              <a:rPr lang="en-US" sz="2400"/>
              <a:t>min max</a:t>
            </a:r>
            <a:r>
              <a:rPr lang="en-US" sz="2400" i="1"/>
              <a:t> V</a:t>
            </a:r>
            <a:r>
              <a:rPr lang="en-US" sz="2400"/>
              <a:t>(</a:t>
            </a:r>
            <a:r>
              <a:rPr lang="en-US" sz="2400" i="1"/>
              <a:t>G, D</a:t>
            </a:r>
            <a:r>
              <a:rPr lang="en-US" sz="2400"/>
              <a:t>) ≠ max min </a:t>
            </a:r>
            <a:r>
              <a:rPr lang="en-US" sz="2400" i="1"/>
              <a:t>V</a:t>
            </a:r>
            <a:r>
              <a:rPr lang="en-US" sz="2400"/>
              <a:t>(</a:t>
            </a:r>
            <a:r>
              <a:rPr lang="en-US" sz="2400" i="1"/>
              <a:t>G, D</a:t>
            </a:r>
            <a:r>
              <a:rPr lang="en-US" sz="2400"/>
              <a:t>)</a:t>
            </a:r>
          </a:p>
          <a:p>
            <a:pPr marL="0" indent="0" algn="ctr">
              <a:buFont typeface="Arial" charset="0"/>
              <a:buNone/>
            </a:pPr>
            <a:endParaRPr lang="en-US" sz="1000"/>
          </a:p>
          <a:p>
            <a:r>
              <a:rPr lang="en-US" sz="2400" i="1"/>
              <a:t>D</a:t>
            </a:r>
            <a:r>
              <a:rPr lang="en-US" sz="2400"/>
              <a:t> in inner loop: convergence to correct distribution</a:t>
            </a:r>
          </a:p>
          <a:p>
            <a:r>
              <a:rPr lang="en-US" sz="2400" i="1"/>
              <a:t>G</a:t>
            </a:r>
            <a:r>
              <a:rPr lang="en-US" sz="2400"/>
              <a:t> in inner loop: place all mass on most likely point</a:t>
            </a:r>
            <a:endParaRPr lang="en-US" sz="2400" dirty="0"/>
          </a:p>
        </p:txBody>
      </p:sp>
      <p:sp>
        <p:nvSpPr>
          <p:cNvPr id="8" name="Title 1"/>
          <p:cNvSpPr>
            <a:spLocks noGrp="1"/>
          </p:cNvSpPr>
          <p:nvPr>
            <p:ph type="title"/>
          </p:nvPr>
        </p:nvSpPr>
        <p:spPr>
          <a:xfrm>
            <a:off x="457200" y="228600"/>
            <a:ext cx="8229600" cy="1143000"/>
          </a:xfrm>
        </p:spPr>
        <p:txBody>
          <a:bodyPr>
            <a:noAutofit/>
          </a:bodyPr>
          <a:lstStyle/>
          <a:p>
            <a:r>
              <a:rPr lang="en-US" dirty="0"/>
              <a:t>Mode Collapse</a:t>
            </a:r>
          </a:p>
        </p:txBody>
      </p:sp>
      <p:sp>
        <p:nvSpPr>
          <p:cNvPr id="10" name="Rectangle 9"/>
          <p:cNvSpPr/>
          <p:nvPr/>
        </p:nvSpPr>
        <p:spPr>
          <a:xfrm>
            <a:off x="475355" y="4739482"/>
            <a:ext cx="1219200" cy="746918"/>
          </a:xfrm>
          <a:prstGeom prst="rect">
            <a:avLst/>
          </a:prstGeom>
          <a:solidFill>
            <a:srgbClr val="F3F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Rectangle 10"/>
          <p:cNvSpPr/>
          <p:nvPr/>
        </p:nvSpPr>
        <p:spPr>
          <a:xfrm>
            <a:off x="1866005" y="4739482"/>
            <a:ext cx="1219200" cy="746918"/>
          </a:xfrm>
          <a:prstGeom prst="rect">
            <a:avLst/>
          </a:prstGeom>
          <a:solidFill>
            <a:srgbClr val="F3F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p:cNvSpPr/>
          <p:nvPr/>
        </p:nvSpPr>
        <p:spPr>
          <a:xfrm>
            <a:off x="3256655" y="4739482"/>
            <a:ext cx="1219200" cy="746918"/>
          </a:xfrm>
          <a:prstGeom prst="rect">
            <a:avLst/>
          </a:prstGeom>
          <a:solidFill>
            <a:srgbClr val="F3F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p:cNvSpPr/>
          <p:nvPr/>
        </p:nvSpPr>
        <p:spPr>
          <a:xfrm>
            <a:off x="4647305" y="4739482"/>
            <a:ext cx="1219200" cy="746918"/>
          </a:xfrm>
          <a:prstGeom prst="rect">
            <a:avLst/>
          </a:prstGeom>
          <a:solidFill>
            <a:srgbClr val="F3F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p:nvSpPr>
        <p:spPr>
          <a:xfrm>
            <a:off x="6037955" y="4739482"/>
            <a:ext cx="1219200" cy="746918"/>
          </a:xfrm>
          <a:prstGeom prst="rect">
            <a:avLst/>
          </a:prstGeom>
          <a:solidFill>
            <a:srgbClr val="F3F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p:cNvSpPr/>
          <p:nvPr/>
        </p:nvSpPr>
        <p:spPr>
          <a:xfrm>
            <a:off x="7428605" y="4739482"/>
            <a:ext cx="1219200" cy="746918"/>
          </a:xfrm>
          <a:prstGeom prst="rect">
            <a:avLst/>
          </a:prstGeom>
          <a:solidFill>
            <a:srgbClr val="F3F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 name="Rectangle 15"/>
          <p:cNvSpPr/>
          <p:nvPr/>
        </p:nvSpPr>
        <p:spPr>
          <a:xfrm>
            <a:off x="4203123" y="4362450"/>
            <a:ext cx="755015" cy="338554"/>
          </a:xfrm>
          <a:prstGeom prst="rect">
            <a:avLst/>
          </a:prstGeom>
        </p:spPr>
        <p:txBody>
          <a:bodyPr wrap="none">
            <a:noAutofit/>
          </a:bodyPr>
          <a:lstStyle/>
          <a:p>
            <a:pPr algn="ctr"/>
            <a:r>
              <a:rPr lang="en-US" sz="1600" dirty="0"/>
              <a:t>Target</a:t>
            </a:r>
          </a:p>
        </p:txBody>
      </p:sp>
      <p:sp>
        <p:nvSpPr>
          <p:cNvPr id="17" name="Rectangle 16"/>
          <p:cNvSpPr/>
          <p:nvPr/>
        </p:nvSpPr>
        <p:spPr>
          <a:xfrm>
            <a:off x="696066" y="5562600"/>
            <a:ext cx="777778" cy="338554"/>
          </a:xfrm>
          <a:prstGeom prst="rect">
            <a:avLst/>
          </a:prstGeom>
        </p:spPr>
        <p:txBody>
          <a:bodyPr wrap="none">
            <a:noAutofit/>
          </a:bodyPr>
          <a:lstStyle/>
          <a:p>
            <a:pPr algn="ctr"/>
            <a:r>
              <a:rPr lang="en-US" sz="1600" dirty="0"/>
              <a:t>Step 0</a:t>
            </a:r>
          </a:p>
        </p:txBody>
      </p:sp>
      <p:sp>
        <p:nvSpPr>
          <p:cNvPr id="18" name="Rectangle 17"/>
          <p:cNvSpPr/>
          <p:nvPr/>
        </p:nvSpPr>
        <p:spPr>
          <a:xfrm>
            <a:off x="2035420" y="5562600"/>
            <a:ext cx="880370" cy="338554"/>
          </a:xfrm>
          <a:prstGeom prst="rect">
            <a:avLst/>
          </a:prstGeom>
        </p:spPr>
        <p:txBody>
          <a:bodyPr wrap="none">
            <a:noAutofit/>
          </a:bodyPr>
          <a:lstStyle/>
          <a:p>
            <a:pPr algn="ctr"/>
            <a:r>
              <a:rPr lang="en-US" sz="1600" dirty="0"/>
              <a:t>Step 5k</a:t>
            </a:r>
          </a:p>
        </p:txBody>
      </p:sp>
      <p:sp>
        <p:nvSpPr>
          <p:cNvPr id="19" name="Rectangle 18"/>
          <p:cNvSpPr/>
          <p:nvPr/>
        </p:nvSpPr>
        <p:spPr>
          <a:xfrm>
            <a:off x="3369163" y="5562600"/>
            <a:ext cx="994183" cy="338554"/>
          </a:xfrm>
          <a:prstGeom prst="rect">
            <a:avLst/>
          </a:prstGeom>
        </p:spPr>
        <p:txBody>
          <a:bodyPr wrap="none">
            <a:noAutofit/>
          </a:bodyPr>
          <a:lstStyle/>
          <a:p>
            <a:pPr algn="ctr"/>
            <a:r>
              <a:rPr lang="en-US" sz="1600" dirty="0"/>
              <a:t>Step 10k</a:t>
            </a:r>
          </a:p>
        </p:txBody>
      </p:sp>
      <p:sp>
        <p:nvSpPr>
          <p:cNvPr id="20" name="Rectangle 19"/>
          <p:cNvSpPr/>
          <p:nvPr/>
        </p:nvSpPr>
        <p:spPr>
          <a:xfrm>
            <a:off x="4759813" y="5562600"/>
            <a:ext cx="994183" cy="338554"/>
          </a:xfrm>
          <a:prstGeom prst="rect">
            <a:avLst/>
          </a:prstGeom>
        </p:spPr>
        <p:txBody>
          <a:bodyPr wrap="none">
            <a:noAutofit/>
          </a:bodyPr>
          <a:lstStyle/>
          <a:p>
            <a:pPr algn="ctr"/>
            <a:r>
              <a:rPr lang="en-US" sz="1600" dirty="0"/>
              <a:t>Step 15k</a:t>
            </a:r>
          </a:p>
        </p:txBody>
      </p:sp>
      <p:sp>
        <p:nvSpPr>
          <p:cNvPr id="21" name="Rectangle 20"/>
          <p:cNvSpPr/>
          <p:nvPr/>
        </p:nvSpPr>
        <p:spPr>
          <a:xfrm>
            <a:off x="6150463" y="5562600"/>
            <a:ext cx="994183" cy="338554"/>
          </a:xfrm>
          <a:prstGeom prst="rect">
            <a:avLst/>
          </a:prstGeom>
        </p:spPr>
        <p:txBody>
          <a:bodyPr wrap="none">
            <a:noAutofit/>
          </a:bodyPr>
          <a:lstStyle/>
          <a:p>
            <a:pPr algn="ctr"/>
            <a:r>
              <a:rPr lang="en-US" sz="1600" dirty="0"/>
              <a:t>Step 20k</a:t>
            </a:r>
          </a:p>
        </p:txBody>
      </p:sp>
      <p:sp>
        <p:nvSpPr>
          <p:cNvPr id="22" name="Rectangle 21"/>
          <p:cNvSpPr/>
          <p:nvPr/>
        </p:nvSpPr>
        <p:spPr>
          <a:xfrm>
            <a:off x="7550638" y="5586829"/>
            <a:ext cx="994183" cy="338554"/>
          </a:xfrm>
          <a:prstGeom prst="rect">
            <a:avLst/>
          </a:prstGeom>
        </p:spPr>
        <p:txBody>
          <a:bodyPr wrap="none">
            <a:noAutofit/>
          </a:bodyPr>
          <a:lstStyle/>
          <a:p>
            <a:pPr algn="ctr"/>
            <a:r>
              <a:rPr lang="en-US" sz="1600" dirty="0"/>
              <a:t>Step 25k</a:t>
            </a:r>
          </a:p>
        </p:txBody>
      </p:sp>
      <p:sp>
        <p:nvSpPr>
          <p:cNvPr id="23" name="Rectangle 22"/>
          <p:cNvSpPr/>
          <p:nvPr/>
        </p:nvSpPr>
        <p:spPr>
          <a:xfrm>
            <a:off x="3856730" y="3558682"/>
            <a:ext cx="1447800" cy="838200"/>
          </a:xfrm>
          <a:prstGeom prst="rect">
            <a:avLst/>
          </a:prstGeom>
          <a:solidFill>
            <a:srgbClr val="F3F3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flipV="1">
            <a:off x="3942455" y="3468189"/>
            <a:ext cx="1276351" cy="1019187"/>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211" y="4849275"/>
            <a:ext cx="618232" cy="546594"/>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19128">
            <a:off x="2389501" y="4899378"/>
            <a:ext cx="753591" cy="427125"/>
          </a:xfrm>
          <a:prstGeom prst="rect">
            <a:avLst/>
          </a:prstGeom>
        </p:spPr>
      </p:pic>
      <p:pic>
        <p:nvPicPr>
          <p:cNvPr id="27" name="Picture 26"/>
          <p:cNvPicPr>
            <a:picLocks noChangeAspect="1"/>
          </p:cNvPicPr>
          <p:nvPr/>
        </p:nvPicPr>
        <p:blipFill rotWithShape="1">
          <a:blip r:embed="rId5" cstate="print">
            <a:extLst>
              <a:ext uri="{28A0092B-C50C-407E-A947-70E740481C1C}">
                <a14:useLocalDpi xmlns:a14="http://schemas.microsoft.com/office/drawing/2010/main" val="0"/>
              </a:ext>
            </a:extLst>
          </a:blip>
          <a:srcRect l="20495" t="20496" r="20495" b="20496"/>
          <a:stretch/>
        </p:blipFill>
        <p:spPr>
          <a:xfrm>
            <a:off x="3394501" y="4725857"/>
            <a:ext cx="322428" cy="341078"/>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78388" y="4917011"/>
            <a:ext cx="466258" cy="416989"/>
          </a:xfrm>
          <a:prstGeom prst="rect">
            <a:avLst/>
          </a:prstGeom>
        </p:spPr>
      </p:pic>
      <p:pic>
        <p:nvPicPr>
          <p:cNvPr id="29" name="Picture 28"/>
          <p:cNvPicPr>
            <a:picLocks noChangeAspect="1"/>
          </p:cNvPicPr>
          <p:nvPr/>
        </p:nvPicPr>
        <p:blipFill rotWithShape="1">
          <a:blip r:embed="rId7" cstate="print">
            <a:extLst>
              <a:ext uri="{28A0092B-C50C-407E-A947-70E740481C1C}">
                <a14:useLocalDpi xmlns:a14="http://schemas.microsoft.com/office/drawing/2010/main" val="0"/>
              </a:ext>
            </a:extLst>
          </a:blip>
          <a:srcRect l="21247" t="28198" r="28196" b="22422"/>
          <a:stretch/>
        </p:blipFill>
        <p:spPr>
          <a:xfrm>
            <a:off x="4871303" y="4890994"/>
            <a:ext cx="260225" cy="229019"/>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02388" y="4917011"/>
            <a:ext cx="466258" cy="416989"/>
          </a:xfrm>
          <a:prstGeom prst="rect">
            <a:avLst/>
          </a:prstGeom>
        </p:spPr>
      </p:pic>
      <p:sp>
        <p:nvSpPr>
          <p:cNvPr id="31" name="TextBox 30"/>
          <p:cNvSpPr txBox="1"/>
          <p:nvPr/>
        </p:nvSpPr>
        <p:spPr>
          <a:xfrm>
            <a:off x="2255404" y="1902563"/>
            <a:ext cx="364202" cy="369332"/>
          </a:xfrm>
          <a:prstGeom prst="rect">
            <a:avLst/>
          </a:prstGeom>
          <a:noFill/>
        </p:spPr>
        <p:txBody>
          <a:bodyPr wrap="none" rtlCol="0">
            <a:noAutofit/>
          </a:bodyPr>
          <a:lstStyle/>
          <a:p>
            <a:r>
              <a:rPr lang="en-US" i="1" dirty="0"/>
              <a:t>G</a:t>
            </a:r>
            <a:endParaRPr lang="en-IN" i="1" dirty="0"/>
          </a:p>
        </p:txBody>
      </p:sp>
      <p:sp>
        <p:nvSpPr>
          <p:cNvPr id="32" name="TextBox 31"/>
          <p:cNvSpPr txBox="1"/>
          <p:nvPr/>
        </p:nvSpPr>
        <p:spPr>
          <a:xfrm>
            <a:off x="2872740" y="1902563"/>
            <a:ext cx="364202" cy="369332"/>
          </a:xfrm>
          <a:prstGeom prst="rect">
            <a:avLst/>
          </a:prstGeom>
          <a:noFill/>
        </p:spPr>
        <p:txBody>
          <a:bodyPr wrap="none" rtlCol="0">
            <a:noAutofit/>
          </a:bodyPr>
          <a:lstStyle/>
          <a:p>
            <a:r>
              <a:rPr lang="en-US" i="1" dirty="0"/>
              <a:t>D</a:t>
            </a:r>
            <a:endParaRPr lang="en-IN" i="1" dirty="0"/>
          </a:p>
        </p:txBody>
      </p:sp>
      <p:sp>
        <p:nvSpPr>
          <p:cNvPr id="33" name="TextBox 32"/>
          <p:cNvSpPr txBox="1"/>
          <p:nvPr/>
        </p:nvSpPr>
        <p:spPr>
          <a:xfrm>
            <a:off x="4836013" y="1902563"/>
            <a:ext cx="364202" cy="369332"/>
          </a:xfrm>
          <a:prstGeom prst="rect">
            <a:avLst/>
          </a:prstGeom>
          <a:noFill/>
        </p:spPr>
        <p:txBody>
          <a:bodyPr wrap="none" rtlCol="0">
            <a:noAutofit/>
          </a:bodyPr>
          <a:lstStyle/>
          <a:p>
            <a:r>
              <a:rPr lang="en-US" i="1" dirty="0"/>
              <a:t>D</a:t>
            </a:r>
            <a:endParaRPr lang="en-IN" i="1" dirty="0"/>
          </a:p>
        </p:txBody>
      </p:sp>
      <p:sp>
        <p:nvSpPr>
          <p:cNvPr id="34" name="TextBox 33"/>
          <p:cNvSpPr txBox="1"/>
          <p:nvPr/>
        </p:nvSpPr>
        <p:spPr>
          <a:xfrm>
            <a:off x="5415249" y="1902563"/>
            <a:ext cx="364202" cy="369332"/>
          </a:xfrm>
          <a:prstGeom prst="rect">
            <a:avLst/>
          </a:prstGeom>
          <a:noFill/>
        </p:spPr>
        <p:txBody>
          <a:bodyPr wrap="none" rtlCol="0">
            <a:noAutofit/>
          </a:bodyPr>
          <a:lstStyle/>
          <a:p>
            <a:r>
              <a:rPr lang="en-US" i="1" dirty="0"/>
              <a:t>G</a:t>
            </a:r>
            <a:endParaRPr lang="en-IN" i="1" dirty="0"/>
          </a:p>
        </p:txBody>
      </p:sp>
      <p:sp>
        <p:nvSpPr>
          <p:cNvPr id="36" name="Rectangle 35"/>
          <p:cNvSpPr/>
          <p:nvPr/>
        </p:nvSpPr>
        <p:spPr>
          <a:xfrm>
            <a:off x="7349574" y="6307702"/>
            <a:ext cx="1337226" cy="461665"/>
          </a:xfrm>
          <a:prstGeom prst="rect">
            <a:avLst/>
          </a:prstGeom>
        </p:spPr>
        <p:txBody>
          <a:bodyPr wrap="none" anchor="b">
            <a:noAutofit/>
          </a:bodyPr>
          <a:lstStyle/>
          <a:p>
            <a:pPr algn="r"/>
            <a:r>
              <a:rPr lang="en-US" sz="1200" dirty="0">
                <a:solidFill>
                  <a:schemeClr val="bg1">
                    <a:lumMod val="50000"/>
                  </a:schemeClr>
                </a:solidFill>
              </a:rPr>
              <a:t>(Metz et al., 2016)</a:t>
            </a:r>
            <a:br>
              <a:rPr lang="en-US" sz="1200" dirty="0">
                <a:solidFill>
                  <a:schemeClr val="bg1">
                    <a:lumMod val="50000"/>
                  </a:schemeClr>
                </a:solidFill>
              </a:rPr>
            </a:br>
            <a:r>
              <a:rPr lang="en-US" sz="1200" dirty="0">
                <a:solidFill>
                  <a:schemeClr val="bg1">
                    <a:lumMod val="50000"/>
                  </a:schemeClr>
                </a:solidFill>
              </a:rPr>
              <a:t>(</a:t>
            </a:r>
            <a:r>
              <a:rPr lang="en-US" sz="1200" dirty="0" err="1">
                <a:solidFill>
                  <a:schemeClr val="bg1">
                    <a:lumMod val="50000"/>
                  </a:schemeClr>
                </a:solidFill>
              </a:rPr>
              <a:t>Goodfellow</a:t>
            </a:r>
            <a:r>
              <a:rPr lang="en-US" sz="1200" dirty="0">
                <a:solidFill>
                  <a:schemeClr val="bg1">
                    <a:lumMod val="50000"/>
                  </a:schemeClr>
                </a:solidFill>
              </a:rPr>
              <a:t>, 2016)</a:t>
            </a:r>
          </a:p>
        </p:txBody>
      </p:sp>
    </p:spTree>
    <p:extLst>
      <p:ext uri="{BB962C8B-B14F-4D97-AF65-F5344CB8AC3E}">
        <p14:creationId xmlns:p14="http://schemas.microsoft.com/office/powerpoint/2010/main" val="1550037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457200" y="228600"/>
            <a:ext cx="8229600" cy="1143000"/>
          </a:xfrm>
        </p:spPr>
        <p:txBody>
          <a:bodyPr/>
          <a:lstStyle/>
          <a:p>
            <a:r>
              <a:rPr lang="en-US" sz="4000" dirty="0"/>
              <a:t>How to Compare Supercomputers</a:t>
            </a:r>
          </a:p>
        </p:txBody>
      </p:sp>
      <p:sp>
        <p:nvSpPr>
          <p:cNvPr id="28674" name="Content Placeholder 2"/>
          <p:cNvSpPr>
            <a:spLocks noGrp="1"/>
          </p:cNvSpPr>
          <p:nvPr>
            <p:ph idx="1"/>
          </p:nvPr>
        </p:nvSpPr>
        <p:spPr>
          <a:xfrm>
            <a:off x="457200" y="1600201"/>
            <a:ext cx="4724400" cy="2438400"/>
          </a:xfrm>
        </p:spPr>
        <p:txBody>
          <a:bodyPr/>
          <a:lstStyle/>
          <a:p>
            <a:r>
              <a:rPr lang="en-US" sz="2000" dirty="0"/>
              <a:t>FLOPS = floating point operations per second</a:t>
            </a:r>
          </a:p>
          <a:p>
            <a:r>
              <a:rPr lang="en-US" sz="2000" dirty="0"/>
              <a:t>TOP500</a:t>
            </a:r>
          </a:p>
          <a:p>
            <a:pPr lvl="1"/>
            <a:r>
              <a:rPr lang="en-US" sz="1800" dirty="0"/>
              <a:t>Ranking of 500 most powerful supercomputers</a:t>
            </a:r>
          </a:p>
          <a:p>
            <a:pPr lvl="1"/>
            <a:r>
              <a:rPr lang="en-US" sz="1800" dirty="0"/>
              <a:t>Updated twice a year by a committee</a:t>
            </a:r>
          </a:p>
          <a:p>
            <a:pPr lvl="1"/>
            <a:r>
              <a:rPr lang="en-US" sz="1800" dirty="0"/>
              <a:t>Based on LINPACK benchmark</a:t>
            </a:r>
          </a:p>
        </p:txBody>
      </p:sp>
      <p:pic>
        <p:nvPicPr>
          <p:cNvPr id="28676" name="Picture 4"/>
          <p:cNvPicPr>
            <a:picLocks noChangeAspect="1"/>
          </p:cNvPicPr>
          <p:nvPr/>
        </p:nvPicPr>
        <p:blipFill>
          <a:blip r:embed="rId3"/>
          <a:srcRect/>
          <a:stretch>
            <a:fillRect/>
          </a:stretch>
        </p:blipFill>
        <p:spPr bwMode="auto">
          <a:xfrm>
            <a:off x="5476464" y="1991520"/>
            <a:ext cx="3210336" cy="512762"/>
          </a:xfrm>
          <a:prstGeom prst="rect">
            <a:avLst/>
          </a:prstGeom>
          <a:noFill/>
          <a:ln w="9525">
            <a:noFill/>
            <a:miter lim="800000"/>
            <a:headEnd/>
            <a:tailEnd/>
          </a:ln>
        </p:spPr>
      </p:pic>
      <p:pic>
        <p:nvPicPr>
          <p:cNvPr id="28677" name="Picture 5"/>
          <p:cNvPicPr>
            <a:picLocks noChangeAspect="1"/>
          </p:cNvPicPr>
          <p:nvPr/>
        </p:nvPicPr>
        <p:blipFill>
          <a:blip r:embed="rId4"/>
          <a:srcRect/>
          <a:stretch>
            <a:fillRect/>
          </a:stretch>
        </p:blipFill>
        <p:spPr bwMode="auto">
          <a:xfrm>
            <a:off x="4876800" y="4309189"/>
            <a:ext cx="3810000" cy="2064863"/>
          </a:xfrm>
          <a:prstGeom prst="rect">
            <a:avLst/>
          </a:prstGeom>
          <a:noFill/>
          <a:ln w="9525">
            <a:noFill/>
            <a:miter lim="800000"/>
            <a:headEnd/>
            <a:tailEnd/>
          </a:ln>
        </p:spPr>
      </p:pic>
      <p:sp>
        <p:nvSpPr>
          <p:cNvPr id="28678" name="TextBox 6"/>
          <p:cNvSpPr txBox="1">
            <a:spLocks noChangeArrowheads="1"/>
          </p:cNvSpPr>
          <p:nvPr/>
        </p:nvSpPr>
        <p:spPr bwMode="auto">
          <a:xfrm>
            <a:off x="457200" y="4191000"/>
            <a:ext cx="4334256" cy="2301240"/>
          </a:xfrm>
          <a:prstGeom prst="rect">
            <a:avLst/>
          </a:prstGeom>
          <a:noFill/>
          <a:ln w="9525">
            <a:noFill/>
            <a:miter lim="800000"/>
            <a:headEnd/>
            <a:tailEnd/>
          </a:ln>
        </p:spPr>
        <p:txBody>
          <a:bodyPr wrap="square">
            <a:noAutofit/>
          </a:bodyPr>
          <a:lstStyle/>
          <a:p>
            <a:pPr eaLnBrk="0" hangingPunct="0">
              <a:spcBef>
                <a:spcPts val="600"/>
              </a:spcBef>
            </a:pPr>
            <a:r>
              <a:rPr lang="en-US" b="0" dirty="0"/>
              <a:t>As of November 2013, the fastest system in the world is:</a:t>
            </a:r>
          </a:p>
          <a:p>
            <a:pPr eaLnBrk="0" hangingPunct="0">
              <a:spcBef>
                <a:spcPts val="600"/>
              </a:spcBef>
            </a:pPr>
            <a:r>
              <a:rPr lang="en-US" b="0" dirty="0"/>
              <a:t>Chinese Tianhe-2</a:t>
            </a:r>
          </a:p>
          <a:p>
            <a:pPr eaLnBrk="0" hangingPunct="0">
              <a:spcBef>
                <a:spcPts val="600"/>
              </a:spcBef>
            </a:pPr>
            <a:r>
              <a:rPr lang="en-US" dirty="0"/>
              <a:t>P</a:t>
            </a:r>
            <a:r>
              <a:rPr lang="en-US" b="0" dirty="0"/>
              <a:t>eak (theoretical) FLOPS rate = </a:t>
            </a:r>
            <a:br>
              <a:rPr lang="en-US" b="0" dirty="0"/>
            </a:br>
            <a:r>
              <a:rPr lang="en-US" b="0" dirty="0"/>
              <a:t>54.9024 PetaFLOPS</a:t>
            </a:r>
          </a:p>
          <a:p>
            <a:pPr eaLnBrk="0" hangingPunct="0">
              <a:spcBef>
                <a:spcPts val="600"/>
              </a:spcBef>
            </a:pPr>
            <a:r>
              <a:rPr lang="en-US" dirty="0"/>
              <a:t>S</a:t>
            </a:r>
            <a:r>
              <a:rPr lang="en-US" b="0" dirty="0"/>
              <a:t>ustained (achieved on LINPACK) rate = 33.8627 PetaFLOPS</a:t>
            </a:r>
          </a:p>
        </p:txBody>
      </p:sp>
    </p:spTree>
    <p:extLst>
      <p:ext uri="{BB962C8B-B14F-4D97-AF65-F5344CB8AC3E}">
        <p14:creationId xmlns:p14="http://schemas.microsoft.com/office/powerpoint/2010/main" val="2013651926"/>
      </p:ext>
    </p:extLst>
  </p:cSld>
  <p:clrMapOvr>
    <a:masterClrMapping/>
  </p:clrMapOvr>
  <p:transition spd="slow" advTm="171249"/>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69D40-B102-7C4B-9136-A37B69799FF7}"/>
              </a:ext>
            </a:extLst>
          </p:cNvPr>
          <p:cNvSpPr>
            <a:spLocks noGrp="1"/>
          </p:cNvSpPr>
          <p:nvPr>
            <p:ph type="title"/>
          </p:nvPr>
        </p:nvSpPr>
        <p:spPr/>
        <p:txBody>
          <a:bodyPr/>
          <a:lstStyle/>
          <a:p>
            <a:r>
              <a:rPr lang="en-US" dirty="0"/>
              <a:t>Progressive GANs</a:t>
            </a:r>
          </a:p>
        </p:txBody>
      </p:sp>
      <p:pic>
        <p:nvPicPr>
          <p:cNvPr id="8" name="Picture 7">
            <a:extLst>
              <a:ext uri="{FF2B5EF4-FFF2-40B4-BE49-F238E27FC236}">
                <a16:creationId xmlns:a16="http://schemas.microsoft.com/office/drawing/2014/main" id="{C3A91612-889C-2149-A0A2-B75E6A0F70F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33" t="5950" r="3333"/>
          <a:stretch/>
        </p:blipFill>
        <p:spPr>
          <a:xfrm>
            <a:off x="522975" y="1752600"/>
            <a:ext cx="8017072" cy="4526280"/>
          </a:xfrm>
          <a:prstGeom prst="rect">
            <a:avLst/>
          </a:prstGeom>
        </p:spPr>
      </p:pic>
    </p:spTree>
    <p:extLst>
      <p:ext uri="{BB962C8B-B14F-4D97-AF65-F5344CB8AC3E}">
        <p14:creationId xmlns:p14="http://schemas.microsoft.com/office/powerpoint/2010/main" val="32939434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30544-77FA-C74C-98A3-31B2B48AB57E}"/>
              </a:ext>
            </a:extLst>
          </p:cNvPr>
          <p:cNvSpPr>
            <a:spLocks noGrp="1"/>
          </p:cNvSpPr>
          <p:nvPr>
            <p:ph type="title"/>
          </p:nvPr>
        </p:nvSpPr>
        <p:spPr/>
        <p:txBody>
          <a:bodyPr/>
          <a:lstStyle/>
          <a:p>
            <a:r>
              <a:rPr lang="en-US" dirty="0"/>
              <a:t>Progressive GANs</a:t>
            </a:r>
          </a:p>
        </p:txBody>
      </p:sp>
      <p:pic>
        <p:nvPicPr>
          <p:cNvPr id="7" name="Content Placeholder 4">
            <a:extLst>
              <a:ext uri="{FF2B5EF4-FFF2-40B4-BE49-F238E27FC236}">
                <a16:creationId xmlns:a16="http://schemas.microsoft.com/office/drawing/2014/main" id="{F9A26D6C-E961-074A-91C2-619514042D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49" r="2539"/>
          <a:stretch/>
        </p:blipFill>
        <p:spPr>
          <a:xfrm>
            <a:off x="523264" y="1664208"/>
            <a:ext cx="8073089" cy="4572000"/>
          </a:xfrm>
          <a:prstGeom prst="rect">
            <a:avLst/>
          </a:prstGeom>
        </p:spPr>
      </p:pic>
    </p:spTree>
    <p:extLst>
      <p:ext uri="{BB962C8B-B14F-4D97-AF65-F5344CB8AC3E}">
        <p14:creationId xmlns:p14="http://schemas.microsoft.com/office/powerpoint/2010/main" val="37278949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D48FB-016D-744A-B715-2E7566A2F49B}"/>
              </a:ext>
            </a:extLst>
          </p:cNvPr>
          <p:cNvSpPr>
            <a:spLocks noGrp="1"/>
          </p:cNvSpPr>
          <p:nvPr>
            <p:ph type="title"/>
          </p:nvPr>
        </p:nvSpPr>
        <p:spPr/>
        <p:txBody>
          <a:bodyPr/>
          <a:lstStyle/>
          <a:p>
            <a:r>
              <a:rPr lang="en-US" dirty="0"/>
              <a:t>Progressive GANs</a:t>
            </a:r>
          </a:p>
        </p:txBody>
      </p:sp>
      <p:pic>
        <p:nvPicPr>
          <p:cNvPr id="11" name="Content Placeholder 4">
            <a:extLst>
              <a:ext uri="{FF2B5EF4-FFF2-40B4-BE49-F238E27FC236}">
                <a16:creationId xmlns:a16="http://schemas.microsoft.com/office/drawing/2014/main" id="{132068D2-A0D3-2D47-AB96-3C12F025BF8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0" r="1793"/>
          <a:stretch/>
        </p:blipFill>
        <p:spPr>
          <a:xfrm>
            <a:off x="533400" y="1706731"/>
            <a:ext cx="8182800" cy="4546000"/>
          </a:xfrm>
          <a:prstGeom prst="rect">
            <a:avLst/>
          </a:prstGeom>
        </p:spPr>
      </p:pic>
    </p:spTree>
    <p:extLst>
      <p:ext uri="{BB962C8B-B14F-4D97-AF65-F5344CB8AC3E}">
        <p14:creationId xmlns:p14="http://schemas.microsoft.com/office/powerpoint/2010/main" val="27068675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1D6C6-EEEC-384B-B1D4-1EBDF8C16E2D}"/>
              </a:ext>
            </a:extLst>
          </p:cNvPr>
          <p:cNvSpPr>
            <a:spLocks noGrp="1"/>
          </p:cNvSpPr>
          <p:nvPr>
            <p:ph type="title"/>
          </p:nvPr>
        </p:nvSpPr>
        <p:spPr/>
        <p:txBody>
          <a:bodyPr>
            <a:noAutofit/>
          </a:bodyPr>
          <a:lstStyle/>
          <a:p>
            <a:r>
              <a:rPr lang="en-US" dirty="0"/>
              <a:t>Generated Faces</a:t>
            </a:r>
          </a:p>
        </p:txBody>
      </p:sp>
      <p:pic>
        <p:nvPicPr>
          <p:cNvPr id="5" name="Picture 4">
            <a:extLst>
              <a:ext uri="{FF2B5EF4-FFF2-40B4-BE49-F238E27FC236}">
                <a16:creationId xmlns:a16="http://schemas.microsoft.com/office/drawing/2014/main" id="{1D9B5097-F606-EF43-8BF1-E6C80BC0A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50" y="1905000"/>
            <a:ext cx="6591300" cy="3352800"/>
          </a:xfrm>
          <a:prstGeom prst="rect">
            <a:avLst/>
          </a:prstGeom>
        </p:spPr>
      </p:pic>
      <p:sp>
        <p:nvSpPr>
          <p:cNvPr id="6" name="Rectangle 5">
            <a:extLst>
              <a:ext uri="{FF2B5EF4-FFF2-40B4-BE49-F238E27FC236}">
                <a16:creationId xmlns:a16="http://schemas.microsoft.com/office/drawing/2014/main" id="{2E9E4CD9-7F7C-2342-979B-C083B53E8499}"/>
              </a:ext>
            </a:extLst>
          </p:cNvPr>
          <p:cNvSpPr/>
          <p:nvPr/>
        </p:nvSpPr>
        <p:spPr>
          <a:xfrm>
            <a:off x="1276350" y="5257800"/>
            <a:ext cx="6591300" cy="304800"/>
          </a:xfrm>
          <a:prstGeom prst="rect">
            <a:avLst/>
          </a:prstGeom>
        </p:spPr>
        <p:txBody>
          <a:bodyPr wrap="square">
            <a:noAutofit/>
          </a:bodyPr>
          <a:lstStyle/>
          <a:p>
            <a:pPr algn="r"/>
            <a:r>
              <a:rPr lang="en-US" sz="1200" dirty="0">
                <a:solidFill>
                  <a:schemeClr val="bg1">
                    <a:lumMod val="50000"/>
                  </a:schemeClr>
                </a:solidFill>
              </a:rPr>
              <a:t>https://github.com/tkarras/progressive_growing_of_gans</a:t>
            </a:r>
          </a:p>
        </p:txBody>
      </p:sp>
    </p:spTree>
    <p:extLst>
      <p:ext uri="{BB962C8B-B14F-4D97-AF65-F5344CB8AC3E}">
        <p14:creationId xmlns:p14="http://schemas.microsoft.com/office/powerpoint/2010/main" val="8104091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E2B11-FA12-2242-B18E-805F192BDC37}"/>
              </a:ext>
            </a:extLst>
          </p:cNvPr>
          <p:cNvSpPr>
            <a:spLocks noGrp="1"/>
          </p:cNvSpPr>
          <p:nvPr>
            <p:ph type="title"/>
          </p:nvPr>
        </p:nvSpPr>
        <p:spPr/>
        <p:txBody>
          <a:bodyPr/>
          <a:lstStyle/>
          <a:p>
            <a:r>
              <a:rPr lang="en-US" dirty="0"/>
              <a:t>Conditional GANs</a:t>
            </a:r>
          </a:p>
        </p:txBody>
      </p:sp>
      <p:pic>
        <p:nvPicPr>
          <p:cNvPr id="5" name="Content Placeholder 4">
            <a:extLst>
              <a:ext uri="{FF2B5EF4-FFF2-40B4-BE49-F238E27FC236}">
                <a16:creationId xmlns:a16="http://schemas.microsoft.com/office/drawing/2014/main" id="{DA74C64E-34E6-514A-819B-AC619C7A1818}"/>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3985" t="3084" r="9772" b="3980"/>
          <a:stretch/>
        </p:blipFill>
        <p:spPr>
          <a:xfrm>
            <a:off x="1702377" y="1422354"/>
            <a:ext cx="5739247" cy="5130846"/>
          </a:xfrm>
        </p:spPr>
      </p:pic>
    </p:spTree>
    <p:extLst>
      <p:ext uri="{BB962C8B-B14F-4D97-AF65-F5344CB8AC3E}">
        <p14:creationId xmlns:p14="http://schemas.microsoft.com/office/powerpoint/2010/main" val="3244786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BE58-CE94-4449-A381-C74E58E5AAB6}"/>
              </a:ext>
            </a:extLst>
          </p:cNvPr>
          <p:cNvSpPr>
            <a:spLocks noGrp="1"/>
          </p:cNvSpPr>
          <p:nvPr>
            <p:ph type="title"/>
          </p:nvPr>
        </p:nvSpPr>
        <p:spPr/>
        <p:txBody>
          <a:bodyPr/>
          <a:lstStyle/>
          <a:p>
            <a:r>
              <a:rPr lang="en-US" dirty="0"/>
              <a:t>Conditional GANs</a:t>
            </a:r>
          </a:p>
        </p:txBody>
      </p:sp>
      <p:sp>
        <p:nvSpPr>
          <p:cNvPr id="4" name="AutoShape 29">
            <a:extLst>
              <a:ext uri="{FF2B5EF4-FFF2-40B4-BE49-F238E27FC236}">
                <a16:creationId xmlns:a16="http://schemas.microsoft.com/office/drawing/2014/main" id="{27A8AD27-4817-454A-8912-F6CFC5279A9A}"/>
              </a:ext>
            </a:extLst>
          </p:cNvPr>
          <p:cNvSpPr>
            <a:spLocks noChangeArrowheads="1"/>
          </p:cNvSpPr>
          <p:nvPr/>
        </p:nvSpPr>
        <p:spPr bwMode="auto">
          <a:xfrm>
            <a:off x="3449108" y="3111643"/>
            <a:ext cx="2155825" cy="863600"/>
          </a:xfrm>
          <a:prstGeom prst="roundRect">
            <a:avLst>
              <a:gd name="adj" fmla="val 16667"/>
            </a:avLst>
          </a:prstGeom>
          <a:solidFill>
            <a:srgbClr val="003262"/>
          </a:solidFill>
          <a:ln>
            <a:noFill/>
          </a:ln>
        </p:spPr>
        <p:txBody>
          <a:bodyPr wrap="none" anchor="ctr">
            <a:noAutofit/>
          </a:bodyPr>
          <a:lstStyle>
            <a:lvl1pPr defTabSz="457200">
              <a:spcBef>
                <a:spcPct val="20000"/>
              </a:spcBef>
              <a:buClr>
                <a:schemeClr val="tx1"/>
              </a:buClr>
              <a:buFont typeface="Wingdings" panose="05000000000000000000" pitchFamily="2" charset="2"/>
              <a:buChar char="§"/>
              <a:defRPr sz="1600">
                <a:solidFill>
                  <a:srgbClr val="000000"/>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lr>
                <a:schemeClr val="tx1"/>
              </a:buClr>
              <a:buChar char="•"/>
              <a:defRPr sz="16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marL="1143000" indent="-228600" defTabSz="457200">
              <a:spcBef>
                <a:spcPct val="20000"/>
              </a:spcBef>
              <a:buClr>
                <a:schemeClr val="tx1"/>
              </a:buCl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marL="1600200" indent="-228600" defTabSz="457200">
              <a:spcBef>
                <a:spcPct val="20000"/>
              </a:spcBef>
              <a:buClr>
                <a:schemeClr val="tx1"/>
              </a:buClr>
              <a:buChar cha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marL="2057400" indent="-228600" defTabSz="457200">
              <a:spcBef>
                <a:spcPct val="20000"/>
              </a:spcBef>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marL="25146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marL="29718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marL="34290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marL="38862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algn="ctr" eaLnBrk="1" hangingPunct="1">
              <a:spcBef>
                <a:spcPct val="50000"/>
              </a:spcBef>
              <a:buClrTx/>
              <a:buFontTx/>
              <a:buNone/>
            </a:pPr>
            <a:r>
              <a:rPr lang="en-US" altLang="en-US" sz="2800" dirty="0">
                <a:solidFill>
                  <a:schemeClr val="bg1"/>
                </a:solidFill>
                <a:latin typeface="+mn-lt"/>
                <a:ea typeface="MS PGothic" panose="020B0600070205080204" pitchFamily="34" charset="-128"/>
              </a:rPr>
              <a:t>Generator</a:t>
            </a:r>
          </a:p>
        </p:txBody>
      </p:sp>
      <p:sp>
        <p:nvSpPr>
          <p:cNvPr id="5" name="Right Arrow 4">
            <a:extLst>
              <a:ext uri="{FF2B5EF4-FFF2-40B4-BE49-F238E27FC236}">
                <a16:creationId xmlns:a16="http://schemas.microsoft.com/office/drawing/2014/main" id="{F61B49A3-E6EA-D648-9B88-978A3AB117D8}"/>
              </a:ext>
            </a:extLst>
          </p:cNvPr>
          <p:cNvSpPr/>
          <p:nvPr/>
        </p:nvSpPr>
        <p:spPr>
          <a:xfrm>
            <a:off x="2687108" y="3333893"/>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Content Placeholder 4">
            <a:extLst>
              <a:ext uri="{FF2B5EF4-FFF2-40B4-BE49-F238E27FC236}">
                <a16:creationId xmlns:a16="http://schemas.microsoft.com/office/drawing/2014/main" id="{A899FC1A-4FFE-3C4D-8F7D-DF489AFD4B50}"/>
              </a:ext>
            </a:extLst>
          </p:cNvPr>
          <p:cNvSpPr txBox="1">
            <a:spLocks/>
          </p:cNvSpPr>
          <p:nvPr/>
        </p:nvSpPr>
        <p:spPr>
          <a:xfrm>
            <a:off x="1255183" y="3200543"/>
            <a:ext cx="1431925" cy="685800"/>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Noise</a:t>
            </a:r>
            <a:endParaRPr lang="en-US" b="1" baseline="-25000" dirty="0"/>
          </a:p>
        </p:txBody>
      </p:sp>
      <p:sp>
        <p:nvSpPr>
          <p:cNvPr id="7" name="Right Arrow 6">
            <a:extLst>
              <a:ext uri="{FF2B5EF4-FFF2-40B4-BE49-F238E27FC236}">
                <a16:creationId xmlns:a16="http://schemas.microsoft.com/office/drawing/2014/main" id="{BD7D3D38-8E9D-A042-8C84-050D46E77191}"/>
              </a:ext>
            </a:extLst>
          </p:cNvPr>
          <p:cNvSpPr/>
          <p:nvPr/>
        </p:nvSpPr>
        <p:spPr>
          <a:xfrm>
            <a:off x="5909733" y="3292618"/>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4">
            <a:extLst>
              <a:ext uri="{FF2B5EF4-FFF2-40B4-BE49-F238E27FC236}">
                <a16:creationId xmlns:a16="http://schemas.microsoft.com/office/drawing/2014/main" id="{F42B9554-43F8-E64F-8558-47EBB5669021}"/>
              </a:ext>
            </a:extLst>
          </p:cNvPr>
          <p:cNvSpPr txBox="1">
            <a:spLocks/>
          </p:cNvSpPr>
          <p:nvPr/>
        </p:nvSpPr>
        <p:spPr>
          <a:xfrm>
            <a:off x="6623578" y="3159268"/>
            <a:ext cx="1501775" cy="685800"/>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Image</a:t>
            </a:r>
            <a:endParaRPr lang="en-US" b="1" baseline="-25000" dirty="0"/>
          </a:p>
        </p:txBody>
      </p:sp>
      <p:sp>
        <p:nvSpPr>
          <p:cNvPr id="9" name="Title 1">
            <a:extLst>
              <a:ext uri="{FF2B5EF4-FFF2-40B4-BE49-F238E27FC236}">
                <a16:creationId xmlns:a16="http://schemas.microsoft.com/office/drawing/2014/main" id="{187E5ED0-7249-784C-B3B8-2DC3FAA46AC7}"/>
              </a:ext>
            </a:extLst>
          </p:cNvPr>
          <p:cNvSpPr txBox="1">
            <a:spLocks/>
          </p:cNvSpPr>
          <p:nvPr/>
        </p:nvSpPr>
        <p:spPr bwMode="auto">
          <a:xfrm>
            <a:off x="6138333" y="4555295"/>
            <a:ext cx="2015067" cy="9431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Hopefully, a realistic one </a:t>
            </a:r>
            <a:r>
              <a:rPr lang="en-US" altLang="en-US" sz="1800" i="1" dirty="0">
                <a:solidFill>
                  <a:prstClr val="black"/>
                </a:solidFill>
                <a:latin typeface="+mn-lt"/>
                <a:ea typeface="ＭＳ Ｐゴシック" panose="020B0600070205080204" pitchFamily="34" charset="-128"/>
              </a:rPr>
              <a:t>for that class</a:t>
            </a:r>
          </a:p>
        </p:txBody>
      </p:sp>
      <p:sp>
        <p:nvSpPr>
          <p:cNvPr id="10" name="Right Arrow 10">
            <a:extLst>
              <a:ext uri="{FF2B5EF4-FFF2-40B4-BE49-F238E27FC236}">
                <a16:creationId xmlns:a16="http://schemas.microsoft.com/office/drawing/2014/main" id="{768DD37D-B913-4990-B8A5-64233631CC87}"/>
              </a:ext>
            </a:extLst>
          </p:cNvPr>
          <p:cNvSpPr/>
          <p:nvPr/>
        </p:nvSpPr>
        <p:spPr>
          <a:xfrm rot="18941564">
            <a:off x="2894674" y="4281559"/>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Content Placeholder 4">
            <a:extLst>
              <a:ext uri="{FF2B5EF4-FFF2-40B4-BE49-F238E27FC236}">
                <a16:creationId xmlns:a16="http://schemas.microsoft.com/office/drawing/2014/main" id="{0FDACA79-A059-4D20-8FB9-49FAC33A808B}"/>
              </a:ext>
            </a:extLst>
          </p:cNvPr>
          <p:cNvSpPr txBox="1">
            <a:spLocks/>
          </p:cNvSpPr>
          <p:nvPr/>
        </p:nvSpPr>
        <p:spPr>
          <a:xfrm>
            <a:off x="378757" y="4507083"/>
            <a:ext cx="2604955" cy="619268"/>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b="1" dirty="0"/>
              <a:t>Class label</a:t>
            </a:r>
          </a:p>
        </p:txBody>
      </p:sp>
    </p:spTree>
    <p:extLst>
      <p:ext uri="{BB962C8B-B14F-4D97-AF65-F5344CB8AC3E}">
        <p14:creationId xmlns:p14="http://schemas.microsoft.com/office/powerpoint/2010/main" val="3386069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BE58-CE94-4449-A381-C74E58E5AAB6}"/>
              </a:ext>
            </a:extLst>
          </p:cNvPr>
          <p:cNvSpPr>
            <a:spLocks noGrp="1"/>
          </p:cNvSpPr>
          <p:nvPr>
            <p:ph type="title"/>
          </p:nvPr>
        </p:nvSpPr>
        <p:spPr/>
        <p:txBody>
          <a:bodyPr>
            <a:noAutofit/>
          </a:bodyPr>
          <a:lstStyle/>
          <a:p>
            <a:r>
              <a:rPr lang="en-US" dirty="0"/>
              <a:t>Conditioning Discriminator</a:t>
            </a:r>
          </a:p>
        </p:txBody>
      </p:sp>
      <p:sp>
        <p:nvSpPr>
          <p:cNvPr id="5" name="Right Arrow 4">
            <a:extLst>
              <a:ext uri="{FF2B5EF4-FFF2-40B4-BE49-F238E27FC236}">
                <a16:creationId xmlns:a16="http://schemas.microsoft.com/office/drawing/2014/main" id="{F61B49A3-E6EA-D648-9B88-978A3AB117D8}"/>
              </a:ext>
            </a:extLst>
          </p:cNvPr>
          <p:cNvSpPr/>
          <p:nvPr/>
        </p:nvSpPr>
        <p:spPr>
          <a:xfrm rot="2784848">
            <a:off x="3179924" y="3183179"/>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4">
            <a:extLst>
              <a:ext uri="{FF2B5EF4-FFF2-40B4-BE49-F238E27FC236}">
                <a16:creationId xmlns:a16="http://schemas.microsoft.com/office/drawing/2014/main" id="{F42B9554-43F8-E64F-8558-47EBB5669021}"/>
              </a:ext>
            </a:extLst>
          </p:cNvPr>
          <p:cNvSpPr txBox="1">
            <a:spLocks/>
          </p:cNvSpPr>
          <p:nvPr/>
        </p:nvSpPr>
        <p:spPr>
          <a:xfrm>
            <a:off x="647700" y="2210594"/>
            <a:ext cx="3238502" cy="1066006"/>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b="1" dirty="0"/>
              <a:t>Generated fake images</a:t>
            </a:r>
            <a:endParaRPr lang="en-US" sz="2400" b="1" baseline="-25000" dirty="0"/>
          </a:p>
        </p:txBody>
      </p:sp>
      <p:sp>
        <p:nvSpPr>
          <p:cNvPr id="9" name="Title 1">
            <a:extLst>
              <a:ext uri="{FF2B5EF4-FFF2-40B4-BE49-F238E27FC236}">
                <a16:creationId xmlns:a16="http://schemas.microsoft.com/office/drawing/2014/main" id="{187E5ED0-7249-784C-B3B8-2DC3FAA46AC7}"/>
              </a:ext>
            </a:extLst>
          </p:cNvPr>
          <p:cNvSpPr txBox="1">
            <a:spLocks/>
          </p:cNvSpPr>
          <p:nvPr/>
        </p:nvSpPr>
        <p:spPr bwMode="auto">
          <a:xfrm>
            <a:off x="5952785" y="3911015"/>
            <a:ext cx="2734015"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A trainable loss function</a:t>
            </a:r>
          </a:p>
        </p:txBody>
      </p:sp>
      <p:sp>
        <p:nvSpPr>
          <p:cNvPr id="16" name="AutoShape 29">
            <a:extLst>
              <a:ext uri="{FF2B5EF4-FFF2-40B4-BE49-F238E27FC236}">
                <a16:creationId xmlns:a16="http://schemas.microsoft.com/office/drawing/2014/main" id="{04D3AE6B-34D4-4848-984D-3DA8675EFB49}"/>
              </a:ext>
            </a:extLst>
          </p:cNvPr>
          <p:cNvSpPr>
            <a:spLocks noChangeArrowheads="1"/>
          </p:cNvSpPr>
          <p:nvPr/>
        </p:nvSpPr>
        <p:spPr bwMode="auto">
          <a:xfrm>
            <a:off x="3276599" y="3861728"/>
            <a:ext cx="2405062" cy="863600"/>
          </a:xfrm>
          <a:prstGeom prst="roundRect">
            <a:avLst>
              <a:gd name="adj" fmla="val 16667"/>
            </a:avLst>
          </a:prstGeom>
          <a:solidFill>
            <a:srgbClr val="003262"/>
          </a:solidFill>
          <a:ln>
            <a:noFill/>
          </a:ln>
        </p:spPr>
        <p:txBody>
          <a:bodyPr wrap="none" anchor="ctr">
            <a:noAutofit/>
          </a:bodyPr>
          <a:lstStyle>
            <a:lvl1pPr defTabSz="457200">
              <a:spcBef>
                <a:spcPct val="20000"/>
              </a:spcBef>
              <a:buClr>
                <a:schemeClr val="tx1"/>
              </a:buClr>
              <a:buFont typeface="Wingdings" panose="05000000000000000000" pitchFamily="2" charset="2"/>
              <a:buChar char="§"/>
              <a:defRPr sz="1600">
                <a:solidFill>
                  <a:srgbClr val="000000"/>
                </a:solidFill>
                <a:latin typeface="Calibri" panose="020F0502020204030204" pitchFamily="34" charset="0"/>
                <a:ea typeface="Calibri" panose="020F0502020204030204" pitchFamily="34" charset="0"/>
                <a:cs typeface="Calibri" panose="020F0502020204030204" pitchFamily="34" charset="0"/>
              </a:defRPr>
            </a:lvl1pPr>
            <a:lvl2pPr marL="742950" indent="-285750" defTabSz="457200">
              <a:spcBef>
                <a:spcPct val="20000"/>
              </a:spcBef>
              <a:buClr>
                <a:schemeClr val="tx1"/>
              </a:buClr>
              <a:buChar char="•"/>
              <a:defRPr sz="1600">
                <a:solidFill>
                  <a:schemeClr val="tx1"/>
                </a:solidFill>
                <a:latin typeface="Calibri" panose="020F0502020204030204" pitchFamily="34" charset="0"/>
                <a:ea typeface="MS PGothic" panose="020B0600070205080204" pitchFamily="34" charset="-128"/>
                <a:cs typeface="Calibri" panose="020F0502020204030204" pitchFamily="34" charset="0"/>
              </a:defRPr>
            </a:lvl2pPr>
            <a:lvl3pPr marL="1143000" indent="-228600" defTabSz="457200">
              <a:spcBef>
                <a:spcPct val="20000"/>
              </a:spcBef>
              <a:buClr>
                <a:schemeClr val="tx1"/>
              </a:buCl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3pPr>
            <a:lvl4pPr marL="1600200" indent="-228600" defTabSz="457200">
              <a:spcBef>
                <a:spcPct val="20000"/>
              </a:spcBef>
              <a:buClr>
                <a:schemeClr val="tx1"/>
              </a:buClr>
              <a:buChar char="•"/>
              <a:defRPr sz="1400">
                <a:solidFill>
                  <a:schemeClr val="tx1"/>
                </a:solidFill>
                <a:latin typeface="Calibri" panose="020F0502020204030204" pitchFamily="34" charset="0"/>
                <a:ea typeface="MS PGothic" panose="020B0600070205080204" pitchFamily="34" charset="-128"/>
                <a:cs typeface="Calibri" panose="020F0502020204030204" pitchFamily="34" charset="0"/>
              </a:defRPr>
            </a:lvl4pPr>
            <a:lvl5pPr marL="2057400" indent="-228600" defTabSz="457200">
              <a:spcBef>
                <a:spcPct val="20000"/>
              </a:spcBef>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5pPr>
            <a:lvl6pPr marL="25146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6pPr>
            <a:lvl7pPr marL="29718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7pPr>
            <a:lvl8pPr marL="34290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8pPr>
            <a:lvl9pPr marL="3886200" indent="-228600" defTabSz="457200" eaLnBrk="0" fontAlgn="base" hangingPunct="0">
              <a:spcBef>
                <a:spcPct val="20000"/>
              </a:spcBef>
              <a:spcAft>
                <a:spcPct val="0"/>
              </a:spcAft>
              <a:buClr>
                <a:schemeClr val="tx1"/>
              </a:buClr>
              <a:defRPr sz="1200">
                <a:solidFill>
                  <a:schemeClr val="tx1"/>
                </a:solidFill>
                <a:latin typeface="Calibri" panose="020F0502020204030204" pitchFamily="34" charset="0"/>
                <a:ea typeface="MS PGothic" panose="020B0600070205080204" pitchFamily="34" charset="-128"/>
                <a:cs typeface="Calibri" panose="020F0502020204030204" pitchFamily="34" charset="0"/>
              </a:defRPr>
            </a:lvl9pPr>
          </a:lstStyle>
          <a:p>
            <a:pPr algn="ctr" eaLnBrk="1" hangingPunct="1">
              <a:spcBef>
                <a:spcPct val="50000"/>
              </a:spcBef>
              <a:buClrTx/>
              <a:buFontTx/>
              <a:buNone/>
            </a:pPr>
            <a:r>
              <a:rPr lang="en-US" altLang="en-US" sz="2800" dirty="0">
                <a:solidFill>
                  <a:schemeClr val="bg1"/>
                </a:solidFill>
                <a:latin typeface="+mn-lt"/>
                <a:ea typeface="MS PGothic" panose="020B0600070205080204" pitchFamily="34" charset="-128"/>
              </a:rPr>
              <a:t>Discriminator</a:t>
            </a:r>
          </a:p>
        </p:txBody>
      </p:sp>
      <p:sp>
        <p:nvSpPr>
          <p:cNvPr id="17" name="Right Arrow 16">
            <a:extLst>
              <a:ext uri="{FF2B5EF4-FFF2-40B4-BE49-F238E27FC236}">
                <a16:creationId xmlns:a16="http://schemas.microsoft.com/office/drawing/2014/main" id="{F8A24711-C7F8-2C4E-ACC5-7720D31403C3}"/>
              </a:ext>
            </a:extLst>
          </p:cNvPr>
          <p:cNvSpPr/>
          <p:nvPr/>
        </p:nvSpPr>
        <p:spPr>
          <a:xfrm rot="8509167">
            <a:off x="5376526" y="3129123"/>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Content Placeholder 4">
            <a:extLst>
              <a:ext uri="{FF2B5EF4-FFF2-40B4-BE49-F238E27FC236}">
                <a16:creationId xmlns:a16="http://schemas.microsoft.com/office/drawing/2014/main" id="{CA31B155-1353-BC45-BAFE-111B2AAE22F5}"/>
              </a:ext>
            </a:extLst>
          </p:cNvPr>
          <p:cNvSpPr txBox="1">
            <a:spLocks/>
          </p:cNvSpPr>
          <p:nvPr/>
        </p:nvSpPr>
        <p:spPr>
          <a:xfrm>
            <a:off x="5333999" y="2330914"/>
            <a:ext cx="2738608" cy="609600"/>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b="1" dirty="0"/>
              <a:t>Real images</a:t>
            </a:r>
            <a:endParaRPr lang="en-US" sz="2400" b="1" baseline="-25000" dirty="0"/>
          </a:p>
        </p:txBody>
      </p:sp>
      <p:sp>
        <p:nvSpPr>
          <p:cNvPr id="19" name="Title 1">
            <a:extLst>
              <a:ext uri="{FF2B5EF4-FFF2-40B4-BE49-F238E27FC236}">
                <a16:creationId xmlns:a16="http://schemas.microsoft.com/office/drawing/2014/main" id="{6330CF54-A1C8-4A4C-BD39-8E850219C4F7}"/>
              </a:ext>
            </a:extLst>
          </p:cNvPr>
          <p:cNvSpPr txBox="1">
            <a:spLocks/>
          </p:cNvSpPr>
          <p:nvPr/>
        </p:nvSpPr>
        <p:spPr bwMode="auto">
          <a:xfrm>
            <a:off x="457200" y="3918782"/>
            <a:ext cx="2819399"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Backprop as usual</a:t>
            </a:r>
          </a:p>
        </p:txBody>
      </p:sp>
      <p:sp>
        <p:nvSpPr>
          <p:cNvPr id="20" name="Right Arrow 19">
            <a:extLst>
              <a:ext uri="{FF2B5EF4-FFF2-40B4-BE49-F238E27FC236}">
                <a16:creationId xmlns:a16="http://schemas.microsoft.com/office/drawing/2014/main" id="{25CCA3F3-24DA-954C-8B5E-77B9F07FD298}"/>
              </a:ext>
            </a:extLst>
          </p:cNvPr>
          <p:cNvSpPr/>
          <p:nvPr/>
        </p:nvSpPr>
        <p:spPr>
          <a:xfrm rot="2784848">
            <a:off x="5414792" y="5057017"/>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Right Arrow 20">
            <a:extLst>
              <a:ext uri="{FF2B5EF4-FFF2-40B4-BE49-F238E27FC236}">
                <a16:creationId xmlns:a16="http://schemas.microsoft.com/office/drawing/2014/main" id="{96F35AA7-2370-5447-AAC9-93FB20D3344F}"/>
              </a:ext>
            </a:extLst>
          </p:cNvPr>
          <p:cNvSpPr/>
          <p:nvPr/>
        </p:nvSpPr>
        <p:spPr>
          <a:xfrm rot="8509167">
            <a:off x="3120685" y="5049478"/>
            <a:ext cx="457200"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Title 1">
            <a:extLst>
              <a:ext uri="{FF2B5EF4-FFF2-40B4-BE49-F238E27FC236}">
                <a16:creationId xmlns:a16="http://schemas.microsoft.com/office/drawing/2014/main" id="{93987410-8D86-464C-AE47-F10B476092F8}"/>
              </a:ext>
            </a:extLst>
          </p:cNvPr>
          <p:cNvSpPr txBox="1">
            <a:spLocks/>
          </p:cNvSpPr>
          <p:nvPr/>
        </p:nvSpPr>
        <p:spPr bwMode="auto">
          <a:xfrm>
            <a:off x="1964239" y="5566495"/>
            <a:ext cx="1312361"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Real</a:t>
            </a:r>
          </a:p>
        </p:txBody>
      </p:sp>
      <p:sp>
        <p:nvSpPr>
          <p:cNvPr id="23" name="Title 1">
            <a:extLst>
              <a:ext uri="{FF2B5EF4-FFF2-40B4-BE49-F238E27FC236}">
                <a16:creationId xmlns:a16="http://schemas.microsoft.com/office/drawing/2014/main" id="{D4A77C3C-00BB-BB42-A5EF-BF9C9593F8E7}"/>
              </a:ext>
            </a:extLst>
          </p:cNvPr>
          <p:cNvSpPr txBox="1">
            <a:spLocks/>
          </p:cNvSpPr>
          <p:nvPr/>
        </p:nvSpPr>
        <p:spPr bwMode="auto">
          <a:xfrm>
            <a:off x="5643392" y="5572957"/>
            <a:ext cx="1312361"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800" dirty="0">
                <a:solidFill>
                  <a:prstClr val="black"/>
                </a:solidFill>
                <a:latin typeface="+mn-lt"/>
                <a:ea typeface="ＭＳ Ｐゴシック" panose="020B0600070205080204" pitchFamily="34" charset="-128"/>
              </a:rPr>
              <a:t>Fake</a:t>
            </a:r>
          </a:p>
        </p:txBody>
      </p:sp>
      <p:sp>
        <p:nvSpPr>
          <p:cNvPr id="14" name="Content Placeholder 4">
            <a:extLst>
              <a:ext uri="{FF2B5EF4-FFF2-40B4-BE49-F238E27FC236}">
                <a16:creationId xmlns:a16="http://schemas.microsoft.com/office/drawing/2014/main" id="{59522FAD-3D40-468F-83A5-2AB9312F5F8A}"/>
              </a:ext>
            </a:extLst>
          </p:cNvPr>
          <p:cNvSpPr txBox="1">
            <a:spLocks/>
          </p:cNvSpPr>
          <p:nvPr/>
        </p:nvSpPr>
        <p:spPr>
          <a:xfrm>
            <a:off x="699711" y="3140094"/>
            <a:ext cx="1431925" cy="685800"/>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b="1" dirty="0"/>
              <a:t>Class labels</a:t>
            </a:r>
            <a:endParaRPr lang="en-US" sz="1800" b="1" baseline="-25000" dirty="0"/>
          </a:p>
        </p:txBody>
      </p:sp>
      <p:sp>
        <p:nvSpPr>
          <p:cNvPr id="15" name="Right Arrow 14">
            <a:extLst>
              <a:ext uri="{FF2B5EF4-FFF2-40B4-BE49-F238E27FC236}">
                <a16:creationId xmlns:a16="http://schemas.microsoft.com/office/drawing/2014/main" id="{66BC2ADF-77A0-46B4-B1A2-4193DD491A9F}"/>
              </a:ext>
            </a:extLst>
          </p:cNvPr>
          <p:cNvSpPr/>
          <p:nvPr/>
        </p:nvSpPr>
        <p:spPr>
          <a:xfrm rot="1134060">
            <a:off x="2211161" y="3493236"/>
            <a:ext cx="587839"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4" name="Right Arrow 23">
            <a:extLst>
              <a:ext uri="{FF2B5EF4-FFF2-40B4-BE49-F238E27FC236}">
                <a16:creationId xmlns:a16="http://schemas.microsoft.com/office/drawing/2014/main" id="{5B70D9F1-1220-481D-8602-C9E6AC0CFF06}"/>
              </a:ext>
            </a:extLst>
          </p:cNvPr>
          <p:cNvSpPr/>
          <p:nvPr/>
        </p:nvSpPr>
        <p:spPr>
          <a:xfrm rot="9058895">
            <a:off x="6272639" y="3347410"/>
            <a:ext cx="587839" cy="419100"/>
          </a:xfrm>
          <a:prstGeom prst="rightArrow">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6" name="Content Placeholder 4">
            <a:extLst>
              <a:ext uri="{FF2B5EF4-FFF2-40B4-BE49-F238E27FC236}">
                <a16:creationId xmlns:a16="http://schemas.microsoft.com/office/drawing/2014/main" id="{52C1FB03-68B5-4EC0-A254-E871D6ED4E17}"/>
              </a:ext>
            </a:extLst>
          </p:cNvPr>
          <p:cNvSpPr txBox="1">
            <a:spLocks/>
          </p:cNvSpPr>
          <p:nvPr/>
        </p:nvSpPr>
        <p:spPr>
          <a:xfrm>
            <a:off x="6776372" y="3078181"/>
            <a:ext cx="1431925" cy="685800"/>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b="1" dirty="0"/>
              <a:t>Class labels</a:t>
            </a:r>
            <a:endParaRPr lang="en-US" sz="1800" b="1" baseline="-25000" dirty="0"/>
          </a:p>
        </p:txBody>
      </p:sp>
    </p:spTree>
    <p:extLst>
      <p:ext uri="{BB962C8B-B14F-4D97-AF65-F5344CB8AC3E}">
        <p14:creationId xmlns:p14="http://schemas.microsoft.com/office/powerpoint/2010/main" val="14006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61713-393E-A147-A83A-8745A5CF2482}"/>
              </a:ext>
            </a:extLst>
          </p:cNvPr>
          <p:cNvSpPr>
            <a:spLocks noGrp="1"/>
          </p:cNvSpPr>
          <p:nvPr>
            <p:ph type="title"/>
          </p:nvPr>
        </p:nvSpPr>
        <p:spPr>
          <a:xfrm>
            <a:off x="457201" y="228600"/>
            <a:ext cx="8229600" cy="1143000"/>
          </a:xfrm>
        </p:spPr>
        <p:txBody>
          <a:bodyPr/>
          <a:lstStyle/>
          <a:p>
            <a:r>
              <a:rPr lang="en-US" dirty="0"/>
              <a:t>Image to Image</a:t>
            </a:r>
          </a:p>
        </p:txBody>
      </p:sp>
      <p:sp>
        <p:nvSpPr>
          <p:cNvPr id="4" name="Rectangle 3">
            <a:extLst>
              <a:ext uri="{FF2B5EF4-FFF2-40B4-BE49-F238E27FC236}">
                <a16:creationId xmlns:a16="http://schemas.microsoft.com/office/drawing/2014/main" id="{3438E7BB-2CBB-434F-9C68-C59452C42062}"/>
              </a:ext>
            </a:extLst>
          </p:cNvPr>
          <p:cNvSpPr/>
          <p:nvPr/>
        </p:nvSpPr>
        <p:spPr>
          <a:xfrm>
            <a:off x="457201" y="5029199"/>
            <a:ext cx="8229600" cy="457199"/>
          </a:xfrm>
          <a:prstGeom prst="rect">
            <a:avLst/>
          </a:prstGeom>
        </p:spPr>
        <p:txBody>
          <a:bodyPr wrap="square">
            <a:noAutofit/>
          </a:bodyPr>
          <a:lstStyle/>
          <a:p>
            <a:pPr algn="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Paper: https://arxiv.org/abs/1611.07004</a:t>
            </a:r>
            <a:endParaRPr lang="en-US" sz="1200" dirty="0">
              <a:solidFill>
                <a:schemeClr val="bg1">
                  <a:lumMod val="50000"/>
                </a:schemeClr>
              </a:solidFill>
            </a:endParaRPr>
          </a:p>
          <a:p>
            <a:pPr algn="r"/>
            <a:r>
              <a:rPr lang="en-US" sz="1200" dirty="0">
                <a:solidFill>
                  <a:schemeClr val="bg1">
                    <a:lumMod val="50000"/>
                  </a:schemeClr>
                </a:solidFill>
              </a:rPr>
              <a:t>Github: https://</a:t>
            </a:r>
            <a:r>
              <a:rPr lang="en-US" sz="1200" dirty="0">
                <a:solidFill>
                  <a:srgbClr val="7F7F7F"/>
                </a:solidFill>
              </a:rPr>
              <a:t>github.com/phillipi/pix2pix</a:t>
            </a:r>
          </a:p>
        </p:txBody>
      </p:sp>
      <p:pic>
        <p:nvPicPr>
          <p:cNvPr id="8" name="Picture 7">
            <a:extLst>
              <a:ext uri="{FF2B5EF4-FFF2-40B4-BE49-F238E27FC236}">
                <a16:creationId xmlns:a16="http://schemas.microsoft.com/office/drawing/2014/main" id="{A04B27C1-FAA3-6044-97A2-ED5D1EE0BB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1" y="1914787"/>
            <a:ext cx="8229599" cy="3028425"/>
          </a:xfrm>
          <a:prstGeom prst="rect">
            <a:avLst/>
          </a:prstGeom>
        </p:spPr>
      </p:pic>
    </p:spTree>
    <p:extLst>
      <p:ext uri="{BB962C8B-B14F-4D97-AF65-F5344CB8AC3E}">
        <p14:creationId xmlns:p14="http://schemas.microsoft.com/office/powerpoint/2010/main" val="20944890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8C185-B78A-EF4D-BEAF-D77FED83E0E6}"/>
              </a:ext>
            </a:extLst>
          </p:cNvPr>
          <p:cNvSpPr>
            <a:spLocks noGrp="1"/>
          </p:cNvSpPr>
          <p:nvPr>
            <p:ph type="title"/>
          </p:nvPr>
        </p:nvSpPr>
        <p:spPr>
          <a:xfrm>
            <a:off x="457200" y="228600"/>
            <a:ext cx="8229600" cy="1143000"/>
          </a:xfrm>
        </p:spPr>
        <p:txBody>
          <a:bodyPr/>
          <a:lstStyle/>
          <a:p>
            <a:r>
              <a:rPr lang="en-US" dirty="0"/>
              <a:t>Vector Algebra</a:t>
            </a:r>
          </a:p>
        </p:txBody>
      </p:sp>
      <p:sp>
        <p:nvSpPr>
          <p:cNvPr id="11" name="Content Placeholder 10"/>
          <p:cNvSpPr>
            <a:spLocks noGrp="1"/>
          </p:cNvSpPr>
          <p:nvPr>
            <p:ph idx="1"/>
          </p:nvPr>
        </p:nvSpPr>
        <p:spPr>
          <a:xfrm>
            <a:off x="457200" y="1600200"/>
            <a:ext cx="3532909" cy="4525963"/>
          </a:xfrm>
        </p:spPr>
        <p:txBody>
          <a:bodyPr/>
          <a:lstStyle/>
          <a:p>
            <a:pPr marL="0" indent="0">
              <a:buNone/>
            </a:pPr>
            <a:r>
              <a:rPr lang="en-US" sz="2400" dirty="0"/>
              <a:t>Man with blond hair looking straight </a:t>
            </a:r>
          </a:p>
          <a:p>
            <a:pPr marL="0" indent="0">
              <a:buNone/>
            </a:pPr>
            <a:r>
              <a:rPr lang="en-US" sz="2400" dirty="0"/>
              <a:t>+ woman with dark hair looking to her left </a:t>
            </a:r>
          </a:p>
          <a:p>
            <a:pPr marL="0" indent="0">
              <a:buNone/>
            </a:pPr>
            <a:r>
              <a:rPr lang="en-US" sz="2400" dirty="0"/>
              <a:t>– woman with blond hair looking straight </a:t>
            </a:r>
          </a:p>
          <a:p>
            <a:pPr marL="0" indent="0">
              <a:buNone/>
            </a:pPr>
            <a:r>
              <a:rPr lang="en-US" sz="2400" dirty="0"/>
              <a:t>= man with dark hair looking slightly to his left</a:t>
            </a:r>
          </a:p>
        </p:txBody>
      </p:sp>
      <p:sp>
        <p:nvSpPr>
          <p:cNvPr id="6" name="Rectangle 5">
            <a:extLst>
              <a:ext uri="{FF2B5EF4-FFF2-40B4-BE49-F238E27FC236}">
                <a16:creationId xmlns:a16="http://schemas.microsoft.com/office/drawing/2014/main" id="{97B7E9B0-8304-8D49-BDD9-EAED958C9C0C}"/>
              </a:ext>
            </a:extLst>
          </p:cNvPr>
          <p:cNvSpPr/>
          <p:nvPr/>
        </p:nvSpPr>
        <p:spPr>
          <a:xfrm>
            <a:off x="3429000" y="6510845"/>
            <a:ext cx="5257800" cy="258763"/>
          </a:xfrm>
          <a:prstGeom prst="rect">
            <a:avLst/>
          </a:prstGeom>
        </p:spPr>
        <p:txBody>
          <a:bodyPr wrap="square" anchor="b">
            <a:noAutofit/>
          </a:bodyPr>
          <a:lstStyle/>
          <a:p>
            <a:pPr lvl="1" algn="r"/>
            <a:r>
              <a:rPr lang="en-US" sz="1200" dirty="0">
                <a:solidFill>
                  <a:srgbClr val="7F7F7F"/>
                </a:solidFill>
              </a:rPr>
              <a:t>https://github.com/NVIDIA/DIGITS/tree/master/examples/gan</a:t>
            </a:r>
          </a:p>
        </p:txBody>
      </p:sp>
      <p:pic>
        <p:nvPicPr>
          <p:cNvPr id="9" name="Content Placeholder 4">
            <a:extLst>
              <a:ext uri="{FF2B5EF4-FFF2-40B4-BE49-F238E27FC236}">
                <a16:creationId xmlns:a16="http://schemas.microsoft.com/office/drawing/2014/main" id="{A3D04297-C28C-5E4F-85FE-2CC0936F0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6156" y="1600200"/>
            <a:ext cx="4560644" cy="4525963"/>
          </a:xfrm>
          <a:prstGeom prst="rect">
            <a:avLst/>
          </a:prstGeom>
        </p:spPr>
      </p:pic>
    </p:spTree>
    <p:extLst>
      <p:ext uri="{BB962C8B-B14F-4D97-AF65-F5344CB8AC3E}">
        <p14:creationId xmlns:p14="http://schemas.microsoft.com/office/powerpoint/2010/main" val="2074308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BE82B-09B1-7140-A72B-8FBB164EEC3B}"/>
              </a:ext>
            </a:extLst>
          </p:cNvPr>
          <p:cNvSpPr>
            <a:spLocks noGrp="1"/>
          </p:cNvSpPr>
          <p:nvPr>
            <p:ph type="title"/>
          </p:nvPr>
        </p:nvSpPr>
        <p:spPr/>
        <p:txBody>
          <a:bodyPr/>
          <a:lstStyle/>
          <a:p>
            <a:r>
              <a:rPr lang="en-US" dirty="0"/>
              <a:t>Hands on With GANs</a:t>
            </a:r>
          </a:p>
        </p:txBody>
      </p:sp>
      <p:sp>
        <p:nvSpPr>
          <p:cNvPr id="3" name="Content Placeholder 2">
            <a:extLst>
              <a:ext uri="{FF2B5EF4-FFF2-40B4-BE49-F238E27FC236}">
                <a16:creationId xmlns:a16="http://schemas.microsoft.com/office/drawing/2014/main" id="{6F992CA9-02D3-1044-9DB5-D86EC2B2E3EB}"/>
              </a:ext>
            </a:extLst>
          </p:cNvPr>
          <p:cNvSpPr>
            <a:spLocks noGrp="1"/>
          </p:cNvSpPr>
          <p:nvPr>
            <p:ph idx="1"/>
          </p:nvPr>
        </p:nvSpPr>
        <p:spPr/>
        <p:txBody>
          <a:bodyPr/>
          <a:lstStyle/>
          <a:p>
            <a:r>
              <a:rPr lang="en-US" dirty="0">
                <a:hlinkClick r:id="rId2">
                  <a:extLst>
                    <a:ext uri="{A12FA001-AC4F-418D-AE19-62706E023703}">
                      <ahyp:hlinkClr xmlns:ahyp="http://schemas.microsoft.com/office/drawing/2018/hyperlinkcolor" val="tx"/>
                    </a:ext>
                  </a:extLst>
                </a:hlinkClick>
              </a:rPr>
              <a:t>https://github.com/NVIDIA/DIGITS/tree/master/examples/gan</a:t>
            </a:r>
            <a:endParaRPr lang="en-US" dirty="0"/>
          </a:p>
          <a:p>
            <a:r>
              <a:rPr lang="en-US" dirty="0">
                <a:hlinkClick r:id="rId3">
                  <a:extLst>
                    <a:ext uri="{A12FA001-AC4F-418D-AE19-62706E023703}">
                      <ahyp:hlinkClr xmlns:ahyp="http://schemas.microsoft.com/office/drawing/2018/hyperlinkcolor" val="tx"/>
                    </a:ext>
                  </a:extLst>
                </a:hlinkClick>
              </a:rPr>
              <a:t>https://github.com/phillipi/pix2pix</a:t>
            </a:r>
            <a:endParaRPr lang="en-US" dirty="0"/>
          </a:p>
          <a:p>
            <a:r>
              <a:rPr lang="en-US" dirty="0">
                <a:hlinkClick r:id="rId4">
                  <a:extLst>
                    <a:ext uri="{A12FA001-AC4F-418D-AE19-62706E023703}">
                      <ahyp:hlinkClr xmlns:ahyp="http://schemas.microsoft.com/office/drawing/2018/hyperlinkcolor" val="tx"/>
                    </a:ext>
                  </a:extLst>
                </a:hlinkClick>
              </a:rPr>
              <a:t>https://github.com/tkarras/progressive_growing_of_gans</a:t>
            </a:r>
            <a:endParaRPr lang="en-US" dirty="0"/>
          </a:p>
        </p:txBody>
      </p:sp>
    </p:spTree>
    <p:extLst>
      <p:ext uri="{BB962C8B-B14F-4D97-AF65-F5344CB8AC3E}">
        <p14:creationId xmlns:p14="http://schemas.microsoft.com/office/powerpoint/2010/main" val="14330330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55&quot;&gt;&lt;object type=&quot;3&quot; unique_id=&quot;10056&quot;&gt;&lt;property id=&quot;20148&quot; value=&quot;5&quot;/&gt;&lt;property id=&quot;20300&quot; value=&quot;Slide 1 - &amp;quot;Insert Title Here&amp;quot;&quot;/&gt;&lt;property id=&quot;20307&quot; value=&quot;269&quot;/&gt;&lt;/object&gt;&lt;object type=&quot;3&quot; unique_id=&quot;10057&quot;&gt;&lt;property id=&quot;20148&quot; value=&quot;5&quot;/&gt;&lt;property id=&quot;20300&quot; value=&quot;Slide 2 - &amp;quot;Header&amp;quot;&quot;/&gt;&lt;property id=&quot;20307&quot; value=&quot;266&quot;/&gt;&lt;/object&gt;&lt;object type=&quot;3&quot; unique_id=&quot;10058&quot;&gt;&lt;property id=&quot;20148&quot; value=&quot;5&quot;/&gt;&lt;property id=&quot;20300&quot; value=&quot;Slide 7&quot;/&gt;&lt;property id=&quot;20307&quot; value=&quot;267&quot;/&gt;&lt;/object&gt;&lt;object type=&quot;3&quot; unique_id=&quot;48163&quot;&gt;&lt;property id=&quot;20148&quot; value=&quot;5&quot;/&gt;&lt;property id=&quot;20300&quot; value=&quot;Slide 3&quot;/&gt;&lt;property id=&quot;20307&quot; value=&quot;270&quot;/&gt;&lt;/object&gt;&lt;object type=&quot;3&quot; unique_id=&quot;48164&quot;&gt;&lt;property id=&quot;20148&quot; value=&quot;5&quot;/&gt;&lt;property id=&quot;20300&quot; value=&quot;Slide 4&quot;/&gt;&lt;property id=&quot;20307&quot; value=&quot;271&quot;/&gt;&lt;/object&gt;&lt;object type=&quot;3&quot; unique_id=&quot;48165&quot;&gt;&lt;property id=&quot;20148&quot; value=&quot;5&quot;/&gt;&lt;property id=&quot;20300&quot; value=&quot;Slide 5&quot;/&gt;&lt;property id=&quot;20307&quot; value=&quot;272&quot;/&gt;&lt;/object&gt;&lt;object type=&quot;3&quot; unique_id=&quot;48166&quot;&gt;&lt;property id=&quot;20148&quot; value=&quot;5&quot;/&gt;&lt;property id=&quot;20300&quot; value=&quot;Slide 6&quot;/&gt;&lt;property id=&quot;20307&quot; value=&quot;273&quot;/&gt;&lt;/object&gt;&lt;/object&gt;&lt;object type=&quot;8&quot; unique_id=&quot;10063&quo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TIMING" val="|101.3"/>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2842</TotalTime>
  <Words>7638</Words>
  <Application>Microsoft Macintosh PowerPoint</Application>
  <PresentationFormat>On-screen Show (4:3)</PresentationFormat>
  <Paragraphs>661</Paragraphs>
  <Slides>99</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99</vt:i4>
      </vt:variant>
    </vt:vector>
  </HeadingPairs>
  <TitlesOfParts>
    <vt:vector size="104" baseType="lpstr">
      <vt:lpstr>Arial</vt:lpstr>
      <vt:lpstr>Calibri</vt:lpstr>
      <vt:lpstr>Cambria Math</vt:lpstr>
      <vt:lpstr>Courier</vt:lpstr>
      <vt:lpstr>1_Office Theme</vt:lpstr>
      <vt:lpstr>This Week</vt:lpstr>
      <vt:lpstr>Different Computational Models:  HPC vs. HTC</vt:lpstr>
      <vt:lpstr>Different Computational Models:  HPC vs. HTC</vt:lpstr>
      <vt:lpstr>Typical Problems: HPC vs. HTC</vt:lpstr>
      <vt:lpstr>Typical Problems: HPC vs. HTC</vt:lpstr>
      <vt:lpstr>Architecture of Supercomputers</vt:lpstr>
      <vt:lpstr>2014 Example: Blue Gene/Q</vt:lpstr>
      <vt:lpstr>2018: Google TPUs</vt:lpstr>
      <vt:lpstr>How to Compare Supercomputers</vt:lpstr>
      <vt:lpstr>Supercomputers: 2014</vt:lpstr>
      <vt:lpstr>Scalability</vt:lpstr>
      <vt:lpstr>Supercomputers: 2018</vt:lpstr>
      <vt:lpstr>June 2018 Top List</vt:lpstr>
      <vt:lpstr>Summit</vt:lpstr>
      <vt:lpstr>Summit Use Cases</vt:lpstr>
      <vt:lpstr>One Newell Node</vt:lpstr>
      <vt:lpstr>MPI: Message Passing Interface</vt:lpstr>
      <vt:lpstr>MPI: Message Passing Interface</vt:lpstr>
      <vt:lpstr>MPI Communicators and Ranks</vt:lpstr>
      <vt:lpstr>MPI Communicators and Ranks</vt:lpstr>
      <vt:lpstr>Virtual Topologies</vt:lpstr>
      <vt:lpstr>MPI: Point-to-Point Operations</vt:lpstr>
      <vt:lpstr>MPI: Point-to-Point Operations</vt:lpstr>
      <vt:lpstr>MPI: Point-to-Point  Operations (Examples)</vt:lpstr>
      <vt:lpstr>MPI: Collective Operations</vt:lpstr>
      <vt:lpstr>MPI: Collective Operations</vt:lpstr>
      <vt:lpstr>MPI: Collective Operations</vt:lpstr>
      <vt:lpstr>MPI: Collective Operations</vt:lpstr>
      <vt:lpstr>Typical Workflow  of Running MPI Program</vt:lpstr>
      <vt:lpstr>Typical Workflow  of Running MPI Program</vt:lpstr>
      <vt:lpstr>Running MPI Programs</vt:lpstr>
      <vt:lpstr>GPUDirect and RDMA</vt:lpstr>
      <vt:lpstr>Types of GPUDirect</vt:lpstr>
      <vt:lpstr>IBM Power 9</vt:lpstr>
      <vt:lpstr>GPUDirect: Avoid Using CPU</vt:lpstr>
      <vt:lpstr>GPUDirect: Avoid Using CPU</vt:lpstr>
      <vt:lpstr>NVIDIA DGX-1</vt:lpstr>
      <vt:lpstr>NVIDIA DGX-1</vt:lpstr>
      <vt:lpstr>NVIDIA DGX-2</vt:lpstr>
      <vt:lpstr>IBM Power 9 GPUDirect Flows</vt:lpstr>
      <vt:lpstr>The Summit</vt:lpstr>
      <vt:lpstr>The Sierra</vt:lpstr>
      <vt:lpstr>RDMA With GPUDirect</vt:lpstr>
      <vt:lpstr>The Software Stack</vt:lpstr>
      <vt:lpstr>PowerPoint Presentation</vt:lpstr>
      <vt:lpstr>GPUDirect RDMA Performance</vt:lpstr>
      <vt:lpstr>TCP/IP and Ethernet</vt:lpstr>
      <vt:lpstr>The Open Systems  Interconnection (OSI) Model</vt:lpstr>
      <vt:lpstr>OSI Model vs. TCP/IP Model</vt:lpstr>
      <vt:lpstr>TCP/IP Challenges</vt:lpstr>
      <vt:lpstr>InfiniBand (IB)</vt:lpstr>
      <vt:lpstr>IB Types and Specs</vt:lpstr>
      <vt:lpstr>IB Verbs: Messaging</vt:lpstr>
      <vt:lpstr>Adoption of IB</vt:lpstr>
      <vt:lpstr>Distributed Model Training</vt:lpstr>
      <vt:lpstr>Model Parallelism</vt:lpstr>
      <vt:lpstr>Data Parallelism (Mirroring)</vt:lpstr>
      <vt:lpstr>Focus: Data Parallelism</vt:lpstr>
      <vt:lpstr>Observations</vt:lpstr>
      <vt:lpstr>What We Want</vt:lpstr>
      <vt:lpstr>Data Parallelism Approaches</vt:lpstr>
      <vt:lpstr>Ring All Reduce</vt:lpstr>
      <vt:lpstr>Uber Horovod</vt:lpstr>
      <vt:lpstr>Using HVD</vt:lpstr>
      <vt:lpstr>Horovod on P-100 GPUs</vt:lpstr>
      <vt:lpstr>Distributed Training</vt:lpstr>
      <vt:lpstr>Distributed Training: Challenges</vt:lpstr>
      <vt:lpstr>A Good Candidate  for Distributed Training?</vt:lpstr>
      <vt:lpstr>Generative Adversarial  Networks (GANs)</vt:lpstr>
      <vt:lpstr>Actually…</vt:lpstr>
      <vt:lpstr>Neural Style Transfer (Not to Be Confused With…)</vt:lpstr>
      <vt:lpstr>Generator</vt:lpstr>
      <vt:lpstr>Generator</vt:lpstr>
      <vt:lpstr>Generator</vt:lpstr>
      <vt:lpstr>Generator</vt:lpstr>
      <vt:lpstr>Cat Algebra</vt:lpstr>
      <vt:lpstr>GAN Intuition</vt:lpstr>
      <vt:lpstr>GANs (2014)</vt:lpstr>
      <vt:lpstr>Adversarial Training</vt:lpstr>
      <vt:lpstr>The Generator</vt:lpstr>
      <vt:lpstr>Generator Training</vt:lpstr>
      <vt:lpstr>Add Discriminator</vt:lpstr>
      <vt:lpstr>Training the Discriminator</vt:lpstr>
      <vt:lpstr>Generator: Discriminator Game</vt:lpstr>
      <vt:lpstr>Training the Generator</vt:lpstr>
      <vt:lpstr>GAN Basics</vt:lpstr>
      <vt:lpstr>Results From 2016 (ImageNet)</vt:lpstr>
      <vt:lpstr>Minimax Game</vt:lpstr>
      <vt:lpstr>Mode Collapse</vt:lpstr>
      <vt:lpstr>Progressive GANs</vt:lpstr>
      <vt:lpstr>Progressive GANs</vt:lpstr>
      <vt:lpstr>Progressive GANs</vt:lpstr>
      <vt:lpstr>Generated Faces</vt:lpstr>
      <vt:lpstr>Conditional GANs</vt:lpstr>
      <vt:lpstr>Conditional GANs</vt:lpstr>
      <vt:lpstr>Conditioning Discriminator</vt:lpstr>
      <vt:lpstr>Image to Image</vt:lpstr>
      <vt:lpstr>Vector Algebra</vt:lpstr>
      <vt:lpstr>Hands on With GANs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California, Berkeley</dc:title>
  <dc:creator>Administrator</dc:creator>
  <cp:lastModifiedBy>Brad DesAulniers</cp:lastModifiedBy>
  <cp:revision>415</cp:revision>
  <dcterms:created xsi:type="dcterms:W3CDTF">2016-03-21T14:12:59Z</dcterms:created>
  <dcterms:modified xsi:type="dcterms:W3CDTF">2019-07-02T22:43:09Z</dcterms:modified>
</cp:coreProperties>
</file>